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0"/>
  </p:notesMasterIdLst>
  <p:sldIdLst>
    <p:sldId id="257" r:id="rId2"/>
    <p:sldId id="270" r:id="rId3"/>
    <p:sldId id="271" r:id="rId4"/>
    <p:sldId id="258" r:id="rId5"/>
    <p:sldId id="259" r:id="rId6"/>
    <p:sldId id="260" r:id="rId7"/>
    <p:sldId id="261" r:id="rId8"/>
    <p:sldId id="263" r:id="rId9"/>
    <p:sldId id="274" r:id="rId10"/>
    <p:sldId id="266" r:id="rId11"/>
    <p:sldId id="268" r:id="rId12"/>
    <p:sldId id="275" r:id="rId13"/>
    <p:sldId id="276" r:id="rId14"/>
    <p:sldId id="267" r:id="rId15"/>
    <p:sldId id="278" r:id="rId16"/>
    <p:sldId id="279" r:id="rId17"/>
    <p:sldId id="280"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B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231F58C-4604-4FAE-969F-0920ECC158A9}"/>
    <pc:docChg chg="modSld">
      <pc:chgData name="" userId="" providerId="" clId="Web-{8231F58C-4604-4FAE-969F-0920ECC158A9}" dt="2018-11-20T16:19:50.245" v="0" actId="1076"/>
      <pc:docMkLst>
        <pc:docMk/>
      </pc:docMkLst>
      <pc:sldChg chg="modSp">
        <pc:chgData name="" userId="" providerId="" clId="Web-{8231F58C-4604-4FAE-969F-0920ECC158A9}" dt="2018-11-20T16:19:50.245" v="0" actId="1076"/>
        <pc:sldMkLst>
          <pc:docMk/>
          <pc:sldMk cId="3096404619" sldId="280"/>
        </pc:sldMkLst>
        <pc:picChg chg="mod">
          <ac:chgData name="" userId="" providerId="" clId="Web-{8231F58C-4604-4FAE-969F-0920ECC158A9}" dt="2018-11-20T16:19:50.245" v="0" actId="1076"/>
          <ac:picMkLst>
            <pc:docMk/>
            <pc:sldMk cId="3096404619" sldId="280"/>
            <ac:picMk id="33" creationId="{E33BFF8D-561B-4A83-BBA3-0F6A25F360AB}"/>
          </ac:picMkLst>
        </pc:picChg>
      </pc:sldChg>
    </pc:docChg>
  </pc:docChgLst>
  <pc:docChgLst>
    <pc:chgData clId="Web-{72EA0B67-811F-416E-B6A5-42127BBB2CFD}"/>
    <pc:docChg chg="addSld delSld modSld sldOrd">
      <pc:chgData name="" userId="" providerId="" clId="Web-{72EA0B67-811F-416E-B6A5-42127BBB2CFD}" dt="2018-11-20T16:17:14.101" v="36" actId="14100"/>
      <pc:docMkLst>
        <pc:docMk/>
      </pc:docMkLst>
      <pc:sldChg chg="modSp add del replId">
        <pc:chgData name="" userId="" providerId="" clId="Web-{72EA0B67-811F-416E-B6A5-42127BBB2CFD}" dt="2018-11-20T16:14:22.261" v="3"/>
        <pc:sldMkLst>
          <pc:docMk/>
          <pc:sldMk cId="1289690138" sldId="280"/>
        </pc:sldMkLst>
        <pc:picChg chg="mod">
          <ac:chgData name="" userId="" providerId="" clId="Web-{72EA0B67-811F-416E-B6A5-42127BBB2CFD}" dt="2018-11-20T16:14:19.261" v="2" actId="14100"/>
          <ac:picMkLst>
            <pc:docMk/>
            <pc:sldMk cId="1289690138" sldId="280"/>
            <ac:picMk id="21" creationId="{178A0010-FCB5-4DFB-A646-D8328317FC5E}"/>
          </ac:picMkLst>
        </pc:picChg>
      </pc:sldChg>
      <pc:sldChg chg="addSp delSp modSp add ord replId">
        <pc:chgData name="" userId="" providerId="" clId="Web-{72EA0B67-811F-416E-B6A5-42127BBB2CFD}" dt="2018-11-20T16:17:14.101" v="36" actId="14100"/>
        <pc:sldMkLst>
          <pc:docMk/>
          <pc:sldMk cId="3096404619" sldId="280"/>
        </pc:sldMkLst>
        <pc:spChg chg="mod">
          <ac:chgData name="" userId="" providerId="" clId="Web-{72EA0B67-811F-416E-B6A5-42127BBB2CFD}" dt="2018-11-20T16:16:32.477" v="29" actId="20577"/>
          <ac:spMkLst>
            <pc:docMk/>
            <pc:sldMk cId="3096404619" sldId="280"/>
            <ac:spMk id="5" creationId="{3CA7B101-EC61-4D6D-B65D-A2DC83D9823B}"/>
          </ac:spMkLst>
        </pc:spChg>
        <pc:graphicFrameChg chg="del">
          <ac:chgData name="" userId="" providerId="" clId="Web-{72EA0B67-811F-416E-B6A5-42127BBB2CFD}" dt="2018-11-20T16:14:47.041" v="6"/>
          <ac:graphicFrameMkLst>
            <pc:docMk/>
            <pc:sldMk cId="3096404619" sldId="280"/>
            <ac:graphicFrameMk id="26" creationId="{3DFC0BA4-B5EE-4EB6-A18D-5F2F2F449BD9}"/>
          </ac:graphicFrameMkLst>
        </pc:graphicFrameChg>
        <pc:picChg chg="del">
          <ac:chgData name="" userId="" providerId="" clId="Web-{72EA0B67-811F-416E-B6A5-42127BBB2CFD}" dt="2018-11-20T16:14:49.416" v="7"/>
          <ac:picMkLst>
            <pc:docMk/>
            <pc:sldMk cId="3096404619" sldId="280"/>
            <ac:picMk id="28" creationId="{0526D11D-2151-48EE-BEAC-E175EA2CF8CE}"/>
          </ac:picMkLst>
        </pc:picChg>
        <pc:picChg chg="add mod">
          <ac:chgData name="" userId="" providerId="" clId="Web-{72EA0B67-811F-416E-B6A5-42127BBB2CFD}" dt="2018-11-20T16:16:57.711" v="34" actId="1076"/>
          <ac:picMkLst>
            <pc:docMk/>
            <pc:sldMk cId="3096404619" sldId="280"/>
            <ac:picMk id="31" creationId="{90A14051-8CB4-4151-9B9A-4520FFEFFE43}"/>
          </ac:picMkLst>
        </pc:picChg>
        <pc:picChg chg="add mod">
          <ac:chgData name="" userId="" providerId="" clId="Web-{72EA0B67-811F-416E-B6A5-42127BBB2CFD}" dt="2018-11-20T16:17:14.101" v="36" actId="14100"/>
          <ac:picMkLst>
            <pc:docMk/>
            <pc:sldMk cId="3096404619" sldId="280"/>
            <ac:picMk id="33" creationId="{E33BFF8D-561B-4A83-BBA3-0F6A25F360A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E15F6B-C947-41DD-BD47-F060F42CA4E4}" type="doc">
      <dgm:prSet loTypeId="urn:microsoft.com/office/officeart/2005/8/layout/cycle3" loCatId="cycle" qsTypeId="urn:microsoft.com/office/officeart/2005/8/quickstyle/3d1" qsCatId="3D" csTypeId="urn:microsoft.com/office/officeart/2005/8/colors/colorful5" csCatId="colorful" phldr="1"/>
      <dgm:spPr/>
      <dgm:t>
        <a:bodyPr/>
        <a:lstStyle/>
        <a:p>
          <a:endParaRPr lang="en-US"/>
        </a:p>
      </dgm:t>
    </dgm:pt>
    <dgm:pt modelId="{39B4E9C3-84C7-42E8-B3BC-38A4A8E8BF6E}">
      <dgm:prSet phldrT="[Text]"/>
      <dgm:spPr/>
      <dgm:t>
        <a:bodyPr/>
        <a:lstStyle/>
        <a:p>
          <a:r>
            <a:rPr lang="en-US" dirty="0">
              <a:latin typeface="Stencil" pitchFamily="82" charset="0"/>
            </a:rPr>
            <a:t>I. Business understanding</a:t>
          </a:r>
        </a:p>
      </dgm:t>
    </dgm:pt>
    <dgm:pt modelId="{B1A1E17B-CF6B-4A7A-92C3-B854F467A63C}" type="parTrans" cxnId="{F7E5B7F9-5C34-4CF2-B3AE-744474C2A749}">
      <dgm:prSet/>
      <dgm:spPr/>
      <dgm:t>
        <a:bodyPr/>
        <a:lstStyle/>
        <a:p>
          <a:endParaRPr lang="en-US"/>
        </a:p>
      </dgm:t>
    </dgm:pt>
    <dgm:pt modelId="{7F335DD3-4750-45AE-AE18-D5BD475CF357}" type="sibTrans" cxnId="{F7E5B7F9-5C34-4CF2-B3AE-744474C2A749}">
      <dgm:prSet/>
      <dgm:spPr/>
      <dgm:t>
        <a:bodyPr/>
        <a:lstStyle/>
        <a:p>
          <a:endParaRPr lang="en-US"/>
        </a:p>
      </dgm:t>
    </dgm:pt>
    <dgm:pt modelId="{B7D3AAFD-A4D5-4E23-9093-A8ED0198AA44}">
      <dgm:prSet phldrT="[Text]"/>
      <dgm:spPr/>
      <dgm:t>
        <a:bodyPr/>
        <a:lstStyle/>
        <a:p>
          <a:r>
            <a:rPr lang="en-US" dirty="0">
              <a:latin typeface="Stencil" pitchFamily="82" charset="0"/>
            </a:rPr>
            <a:t>II. Data mining</a:t>
          </a:r>
        </a:p>
      </dgm:t>
    </dgm:pt>
    <dgm:pt modelId="{81356148-15AE-47DC-B285-780E60F8725F}" type="parTrans" cxnId="{077668ED-B89F-472A-B675-152022A2D92D}">
      <dgm:prSet/>
      <dgm:spPr/>
      <dgm:t>
        <a:bodyPr/>
        <a:lstStyle/>
        <a:p>
          <a:endParaRPr lang="en-US"/>
        </a:p>
      </dgm:t>
    </dgm:pt>
    <dgm:pt modelId="{4FA0A1E0-E61C-4C96-83D8-343509BAC7A7}" type="sibTrans" cxnId="{077668ED-B89F-472A-B675-152022A2D92D}">
      <dgm:prSet/>
      <dgm:spPr/>
      <dgm:t>
        <a:bodyPr/>
        <a:lstStyle/>
        <a:p>
          <a:endParaRPr lang="en-US"/>
        </a:p>
      </dgm:t>
    </dgm:pt>
    <dgm:pt modelId="{EC5D6A9F-4436-4115-BBF5-10BD9FEF8AF6}">
      <dgm:prSet phldrT="[Text]"/>
      <dgm:spPr/>
      <dgm:t>
        <a:bodyPr/>
        <a:lstStyle/>
        <a:p>
          <a:r>
            <a:rPr lang="en-US" dirty="0">
              <a:latin typeface="Stencil" pitchFamily="82" charset="0"/>
            </a:rPr>
            <a:t>VI. Predictive modeling</a:t>
          </a:r>
        </a:p>
      </dgm:t>
    </dgm:pt>
    <dgm:pt modelId="{85C24BB0-5FCC-4CE1-B303-02DFECAC6700}" type="parTrans" cxnId="{B03D945B-BECB-48B7-9B88-7464F6F51DD8}">
      <dgm:prSet/>
      <dgm:spPr/>
      <dgm:t>
        <a:bodyPr/>
        <a:lstStyle/>
        <a:p>
          <a:endParaRPr lang="en-US"/>
        </a:p>
      </dgm:t>
    </dgm:pt>
    <dgm:pt modelId="{D487D2D2-56EA-42BA-B347-D50DA09D9134}" type="sibTrans" cxnId="{B03D945B-BECB-48B7-9B88-7464F6F51DD8}">
      <dgm:prSet/>
      <dgm:spPr/>
      <dgm:t>
        <a:bodyPr/>
        <a:lstStyle/>
        <a:p>
          <a:endParaRPr lang="en-US"/>
        </a:p>
      </dgm:t>
    </dgm:pt>
    <dgm:pt modelId="{7C821571-CEBA-4E0D-B796-8DDBAE3B00AD}">
      <dgm:prSet phldrT="[Text]"/>
      <dgm:spPr/>
      <dgm:t>
        <a:bodyPr/>
        <a:lstStyle/>
        <a:p>
          <a:r>
            <a:rPr lang="en-US" dirty="0">
              <a:latin typeface="Stencil" pitchFamily="82" charset="0"/>
            </a:rPr>
            <a:t>VII. Data visualization</a:t>
          </a:r>
        </a:p>
      </dgm:t>
    </dgm:pt>
    <dgm:pt modelId="{BB1FA61A-4994-4CF8-A468-7593CA4B0007}" type="parTrans" cxnId="{CD01A49E-CE28-4060-9FC2-769BAB0ABB5D}">
      <dgm:prSet/>
      <dgm:spPr/>
      <dgm:t>
        <a:bodyPr/>
        <a:lstStyle/>
        <a:p>
          <a:endParaRPr lang="en-US"/>
        </a:p>
      </dgm:t>
    </dgm:pt>
    <dgm:pt modelId="{51EF1524-6FEC-426C-8E0D-BE17DBBB35F0}" type="sibTrans" cxnId="{CD01A49E-CE28-4060-9FC2-769BAB0ABB5D}">
      <dgm:prSet/>
      <dgm:spPr/>
      <dgm:t>
        <a:bodyPr/>
        <a:lstStyle/>
        <a:p>
          <a:endParaRPr lang="en-US"/>
        </a:p>
      </dgm:t>
    </dgm:pt>
    <dgm:pt modelId="{6314B7B1-BBFA-4EA2-BCC4-32D7B8F4D87D}">
      <dgm:prSet phldrT="[Text]"/>
      <dgm:spPr/>
      <dgm:t>
        <a:bodyPr/>
        <a:lstStyle/>
        <a:p>
          <a:r>
            <a:rPr lang="en-US" dirty="0">
              <a:latin typeface="Stencil" pitchFamily="82" charset="0"/>
            </a:rPr>
            <a:t>III. Data cleaning</a:t>
          </a:r>
        </a:p>
      </dgm:t>
    </dgm:pt>
    <dgm:pt modelId="{FB0C59AD-DD47-48B0-86EA-FE7C838CCE2A}" type="parTrans" cxnId="{E090FB7C-1C23-4C93-BF88-4CE508607E43}">
      <dgm:prSet/>
      <dgm:spPr/>
      <dgm:t>
        <a:bodyPr/>
        <a:lstStyle/>
        <a:p>
          <a:endParaRPr lang="bg-BG"/>
        </a:p>
      </dgm:t>
    </dgm:pt>
    <dgm:pt modelId="{B21F843C-1DBB-4212-8917-609BDE26F43F}" type="sibTrans" cxnId="{E090FB7C-1C23-4C93-BF88-4CE508607E43}">
      <dgm:prSet/>
      <dgm:spPr/>
      <dgm:t>
        <a:bodyPr/>
        <a:lstStyle/>
        <a:p>
          <a:endParaRPr lang="en-US"/>
        </a:p>
      </dgm:t>
    </dgm:pt>
    <dgm:pt modelId="{AA479F6A-FA29-486A-B4AE-07592D83E6D7}">
      <dgm:prSet phldrT="[Text]"/>
      <dgm:spPr/>
      <dgm:t>
        <a:bodyPr/>
        <a:lstStyle/>
        <a:p>
          <a:r>
            <a:rPr lang="en-US" dirty="0">
              <a:latin typeface="Stencil" pitchFamily="82" charset="0"/>
            </a:rPr>
            <a:t>IV. Data exploration</a:t>
          </a:r>
          <a:r>
            <a:rPr lang="en-US" dirty="0"/>
            <a:t> </a:t>
          </a:r>
        </a:p>
      </dgm:t>
    </dgm:pt>
    <dgm:pt modelId="{D299D854-4497-42C1-BC9B-4339592B440C}" type="parTrans" cxnId="{DC8B11F3-D5F3-49CF-88E5-3849B94C58C0}">
      <dgm:prSet/>
      <dgm:spPr/>
      <dgm:t>
        <a:bodyPr/>
        <a:lstStyle/>
        <a:p>
          <a:endParaRPr lang="bg-BG"/>
        </a:p>
      </dgm:t>
    </dgm:pt>
    <dgm:pt modelId="{8EC73EBF-CD6F-4E64-9224-E3B9A3E19FA8}" type="sibTrans" cxnId="{DC8B11F3-D5F3-49CF-88E5-3849B94C58C0}">
      <dgm:prSet/>
      <dgm:spPr/>
      <dgm:t>
        <a:bodyPr/>
        <a:lstStyle/>
        <a:p>
          <a:endParaRPr lang="en-US"/>
        </a:p>
      </dgm:t>
    </dgm:pt>
    <dgm:pt modelId="{03860EBA-DE80-4E91-A6AC-D4A0265A1E03}">
      <dgm:prSet phldrT="[Text]"/>
      <dgm:spPr/>
      <dgm:t>
        <a:bodyPr/>
        <a:lstStyle/>
        <a:p>
          <a:r>
            <a:rPr lang="en-US" dirty="0">
              <a:latin typeface="Stencil" pitchFamily="82" charset="0"/>
            </a:rPr>
            <a:t>V. Feature engineering</a:t>
          </a:r>
        </a:p>
      </dgm:t>
    </dgm:pt>
    <dgm:pt modelId="{74045C1E-8754-48F8-B54E-0E22D16C8096}" type="parTrans" cxnId="{05C99831-4708-43DF-8A31-EC2831AE1AD0}">
      <dgm:prSet/>
      <dgm:spPr/>
      <dgm:t>
        <a:bodyPr/>
        <a:lstStyle/>
        <a:p>
          <a:endParaRPr lang="bg-BG"/>
        </a:p>
      </dgm:t>
    </dgm:pt>
    <dgm:pt modelId="{FC851766-2F30-4B0B-B7FA-8ECA15D143AD}" type="sibTrans" cxnId="{05C99831-4708-43DF-8A31-EC2831AE1AD0}">
      <dgm:prSet/>
      <dgm:spPr/>
      <dgm:t>
        <a:bodyPr/>
        <a:lstStyle/>
        <a:p>
          <a:endParaRPr lang="en-US"/>
        </a:p>
      </dgm:t>
    </dgm:pt>
    <dgm:pt modelId="{4A66AEC9-81ED-4840-AB3A-10A923AA25E9}" type="pres">
      <dgm:prSet presAssocID="{BAE15F6B-C947-41DD-BD47-F060F42CA4E4}" presName="Name0" presStyleCnt="0">
        <dgm:presLayoutVars>
          <dgm:dir/>
          <dgm:resizeHandles val="exact"/>
        </dgm:presLayoutVars>
      </dgm:prSet>
      <dgm:spPr/>
    </dgm:pt>
    <dgm:pt modelId="{07D0C5B2-6DC2-46AD-B0C4-54528EC3501C}" type="pres">
      <dgm:prSet presAssocID="{BAE15F6B-C947-41DD-BD47-F060F42CA4E4}" presName="cycle" presStyleCnt="0"/>
      <dgm:spPr/>
    </dgm:pt>
    <dgm:pt modelId="{1D979213-0632-4BA7-91AE-3AD9C26E4B9A}" type="pres">
      <dgm:prSet presAssocID="{39B4E9C3-84C7-42E8-B3BC-38A4A8E8BF6E}" presName="nodeFirstNode" presStyleLbl="node1" presStyleIdx="0" presStyleCnt="7">
        <dgm:presLayoutVars>
          <dgm:bulletEnabled val="1"/>
        </dgm:presLayoutVars>
      </dgm:prSet>
      <dgm:spPr/>
    </dgm:pt>
    <dgm:pt modelId="{1652BD1F-DFBF-4DBD-884C-181852C0E415}" type="pres">
      <dgm:prSet presAssocID="{7F335DD3-4750-45AE-AE18-D5BD475CF357}" presName="sibTransFirstNode" presStyleLbl="bgShp" presStyleIdx="0" presStyleCnt="1"/>
      <dgm:spPr/>
    </dgm:pt>
    <dgm:pt modelId="{A3D90686-6E1D-4335-B7C5-843863AEA173}" type="pres">
      <dgm:prSet presAssocID="{B7D3AAFD-A4D5-4E23-9093-A8ED0198AA44}" presName="nodeFollowingNodes" presStyleLbl="node1" presStyleIdx="1" presStyleCnt="7">
        <dgm:presLayoutVars>
          <dgm:bulletEnabled val="1"/>
        </dgm:presLayoutVars>
      </dgm:prSet>
      <dgm:spPr/>
    </dgm:pt>
    <dgm:pt modelId="{DA62FB18-0D52-40BD-94C8-2AF954081CE9}" type="pres">
      <dgm:prSet presAssocID="{6314B7B1-BBFA-4EA2-BCC4-32D7B8F4D87D}" presName="nodeFollowingNodes" presStyleLbl="node1" presStyleIdx="2" presStyleCnt="7">
        <dgm:presLayoutVars>
          <dgm:bulletEnabled val="1"/>
        </dgm:presLayoutVars>
      </dgm:prSet>
      <dgm:spPr/>
    </dgm:pt>
    <dgm:pt modelId="{248909B6-9C3A-42FE-AFA9-D8D8E01E9400}" type="pres">
      <dgm:prSet presAssocID="{AA479F6A-FA29-486A-B4AE-07592D83E6D7}" presName="nodeFollowingNodes" presStyleLbl="node1" presStyleIdx="3" presStyleCnt="7">
        <dgm:presLayoutVars>
          <dgm:bulletEnabled val="1"/>
        </dgm:presLayoutVars>
      </dgm:prSet>
      <dgm:spPr/>
    </dgm:pt>
    <dgm:pt modelId="{AB5D17A9-0091-4C4C-A46D-34EC9823B0E9}" type="pres">
      <dgm:prSet presAssocID="{03860EBA-DE80-4E91-A6AC-D4A0265A1E03}" presName="nodeFollowingNodes" presStyleLbl="node1" presStyleIdx="4" presStyleCnt="7" custRadScaleRad="97861" custRadScaleInc="-2901">
        <dgm:presLayoutVars>
          <dgm:bulletEnabled val="1"/>
        </dgm:presLayoutVars>
      </dgm:prSet>
      <dgm:spPr/>
    </dgm:pt>
    <dgm:pt modelId="{E86850CF-804C-4E42-9A03-881C0821C065}" type="pres">
      <dgm:prSet presAssocID="{EC5D6A9F-4436-4115-BBF5-10BD9FEF8AF6}" presName="nodeFollowingNodes" presStyleLbl="node1" presStyleIdx="5" presStyleCnt="7" custRadScaleRad="97619" custRadScaleInc="168">
        <dgm:presLayoutVars>
          <dgm:bulletEnabled val="1"/>
        </dgm:presLayoutVars>
      </dgm:prSet>
      <dgm:spPr/>
    </dgm:pt>
    <dgm:pt modelId="{4832AAF3-DC23-4DAA-898B-9B3070218DF7}" type="pres">
      <dgm:prSet presAssocID="{7C821571-CEBA-4E0D-B796-8DDBAE3B00AD}" presName="nodeFollowingNodes" presStyleLbl="node1" presStyleIdx="6" presStyleCnt="7" custRadScaleRad="101987" custRadScaleInc="-3509">
        <dgm:presLayoutVars>
          <dgm:bulletEnabled val="1"/>
        </dgm:presLayoutVars>
      </dgm:prSet>
      <dgm:spPr/>
    </dgm:pt>
  </dgm:ptLst>
  <dgm:cxnLst>
    <dgm:cxn modelId="{464B322E-9696-47B2-9D4B-21E5F8095062}" type="presOf" srcId="{EC5D6A9F-4436-4115-BBF5-10BD9FEF8AF6}" destId="{E86850CF-804C-4E42-9A03-881C0821C065}" srcOrd="0" destOrd="0" presId="urn:microsoft.com/office/officeart/2005/8/layout/cycle3"/>
    <dgm:cxn modelId="{05C99831-4708-43DF-8A31-EC2831AE1AD0}" srcId="{BAE15F6B-C947-41DD-BD47-F060F42CA4E4}" destId="{03860EBA-DE80-4E91-A6AC-D4A0265A1E03}" srcOrd="4" destOrd="0" parTransId="{74045C1E-8754-48F8-B54E-0E22D16C8096}" sibTransId="{FC851766-2F30-4B0B-B7FA-8ECA15D143AD}"/>
    <dgm:cxn modelId="{B03D945B-BECB-48B7-9B88-7464F6F51DD8}" srcId="{BAE15F6B-C947-41DD-BD47-F060F42CA4E4}" destId="{EC5D6A9F-4436-4115-BBF5-10BD9FEF8AF6}" srcOrd="5" destOrd="0" parTransId="{85C24BB0-5FCC-4CE1-B303-02DFECAC6700}" sibTransId="{D487D2D2-56EA-42BA-B347-D50DA09D9134}"/>
    <dgm:cxn modelId="{C4719A41-4CEB-456D-BE5F-662C043D62D3}" type="presOf" srcId="{39B4E9C3-84C7-42E8-B3BC-38A4A8E8BF6E}" destId="{1D979213-0632-4BA7-91AE-3AD9C26E4B9A}" srcOrd="0" destOrd="0" presId="urn:microsoft.com/office/officeart/2005/8/layout/cycle3"/>
    <dgm:cxn modelId="{4572564C-C529-4F3F-BB39-F090AF79E5DA}" type="presOf" srcId="{7F335DD3-4750-45AE-AE18-D5BD475CF357}" destId="{1652BD1F-DFBF-4DBD-884C-181852C0E415}" srcOrd="0" destOrd="0" presId="urn:microsoft.com/office/officeart/2005/8/layout/cycle3"/>
    <dgm:cxn modelId="{8495F572-D526-4392-8C41-00137CE45EB6}" type="presOf" srcId="{03860EBA-DE80-4E91-A6AC-D4A0265A1E03}" destId="{AB5D17A9-0091-4C4C-A46D-34EC9823B0E9}" srcOrd="0" destOrd="0" presId="urn:microsoft.com/office/officeart/2005/8/layout/cycle3"/>
    <dgm:cxn modelId="{E090FB7C-1C23-4C93-BF88-4CE508607E43}" srcId="{BAE15F6B-C947-41DD-BD47-F060F42CA4E4}" destId="{6314B7B1-BBFA-4EA2-BCC4-32D7B8F4D87D}" srcOrd="2" destOrd="0" parTransId="{FB0C59AD-DD47-48B0-86EA-FE7C838CCE2A}" sibTransId="{B21F843C-1DBB-4212-8917-609BDE26F43F}"/>
    <dgm:cxn modelId="{DD6DC87E-BFC3-4619-8340-00689F3DB03E}" type="presOf" srcId="{6314B7B1-BBFA-4EA2-BCC4-32D7B8F4D87D}" destId="{DA62FB18-0D52-40BD-94C8-2AF954081CE9}" srcOrd="0" destOrd="0" presId="urn:microsoft.com/office/officeart/2005/8/layout/cycle3"/>
    <dgm:cxn modelId="{60F1558E-6A8C-4F0B-9A02-875228226D27}" type="presOf" srcId="{AA479F6A-FA29-486A-B4AE-07592D83E6D7}" destId="{248909B6-9C3A-42FE-AFA9-D8D8E01E9400}" srcOrd="0" destOrd="0" presId="urn:microsoft.com/office/officeart/2005/8/layout/cycle3"/>
    <dgm:cxn modelId="{7BB7E191-D1AB-4DE4-B07C-CAE65013F387}" type="presOf" srcId="{B7D3AAFD-A4D5-4E23-9093-A8ED0198AA44}" destId="{A3D90686-6E1D-4335-B7C5-843863AEA173}" srcOrd="0" destOrd="0" presId="urn:microsoft.com/office/officeart/2005/8/layout/cycle3"/>
    <dgm:cxn modelId="{CD01A49E-CE28-4060-9FC2-769BAB0ABB5D}" srcId="{BAE15F6B-C947-41DD-BD47-F060F42CA4E4}" destId="{7C821571-CEBA-4E0D-B796-8DDBAE3B00AD}" srcOrd="6" destOrd="0" parTransId="{BB1FA61A-4994-4CF8-A468-7593CA4B0007}" sibTransId="{51EF1524-6FEC-426C-8E0D-BE17DBBB35F0}"/>
    <dgm:cxn modelId="{103216D2-02E8-45EB-8DB7-61D03E3939F8}" type="presOf" srcId="{BAE15F6B-C947-41DD-BD47-F060F42CA4E4}" destId="{4A66AEC9-81ED-4840-AB3A-10A923AA25E9}" srcOrd="0" destOrd="0" presId="urn:microsoft.com/office/officeart/2005/8/layout/cycle3"/>
    <dgm:cxn modelId="{A53E8EDB-E225-417B-9ADA-44DFC6051725}" type="presOf" srcId="{7C821571-CEBA-4E0D-B796-8DDBAE3B00AD}" destId="{4832AAF3-DC23-4DAA-898B-9B3070218DF7}" srcOrd="0" destOrd="0" presId="urn:microsoft.com/office/officeart/2005/8/layout/cycle3"/>
    <dgm:cxn modelId="{077668ED-B89F-472A-B675-152022A2D92D}" srcId="{BAE15F6B-C947-41DD-BD47-F060F42CA4E4}" destId="{B7D3AAFD-A4D5-4E23-9093-A8ED0198AA44}" srcOrd="1" destOrd="0" parTransId="{81356148-15AE-47DC-B285-780E60F8725F}" sibTransId="{4FA0A1E0-E61C-4C96-83D8-343509BAC7A7}"/>
    <dgm:cxn modelId="{DC8B11F3-D5F3-49CF-88E5-3849B94C58C0}" srcId="{BAE15F6B-C947-41DD-BD47-F060F42CA4E4}" destId="{AA479F6A-FA29-486A-B4AE-07592D83E6D7}" srcOrd="3" destOrd="0" parTransId="{D299D854-4497-42C1-BC9B-4339592B440C}" sibTransId="{8EC73EBF-CD6F-4E64-9224-E3B9A3E19FA8}"/>
    <dgm:cxn modelId="{F7E5B7F9-5C34-4CF2-B3AE-744474C2A749}" srcId="{BAE15F6B-C947-41DD-BD47-F060F42CA4E4}" destId="{39B4E9C3-84C7-42E8-B3BC-38A4A8E8BF6E}" srcOrd="0" destOrd="0" parTransId="{B1A1E17B-CF6B-4A7A-92C3-B854F467A63C}" sibTransId="{7F335DD3-4750-45AE-AE18-D5BD475CF357}"/>
    <dgm:cxn modelId="{536DA934-DACD-4CCC-B354-2278999D9E4D}" type="presParOf" srcId="{4A66AEC9-81ED-4840-AB3A-10A923AA25E9}" destId="{07D0C5B2-6DC2-46AD-B0C4-54528EC3501C}" srcOrd="0" destOrd="0" presId="urn:microsoft.com/office/officeart/2005/8/layout/cycle3"/>
    <dgm:cxn modelId="{2A5515C5-0BEE-48CF-9F92-56ECA220C220}" type="presParOf" srcId="{07D0C5B2-6DC2-46AD-B0C4-54528EC3501C}" destId="{1D979213-0632-4BA7-91AE-3AD9C26E4B9A}" srcOrd="0" destOrd="0" presId="urn:microsoft.com/office/officeart/2005/8/layout/cycle3"/>
    <dgm:cxn modelId="{7E1727DE-B2E3-4FFB-8EFC-BD635517B515}" type="presParOf" srcId="{07D0C5B2-6DC2-46AD-B0C4-54528EC3501C}" destId="{1652BD1F-DFBF-4DBD-884C-181852C0E415}" srcOrd="1" destOrd="0" presId="urn:microsoft.com/office/officeart/2005/8/layout/cycle3"/>
    <dgm:cxn modelId="{D82C7689-81C3-4D87-BB86-ACF8161B4DCB}" type="presParOf" srcId="{07D0C5B2-6DC2-46AD-B0C4-54528EC3501C}" destId="{A3D90686-6E1D-4335-B7C5-843863AEA173}" srcOrd="2" destOrd="0" presId="urn:microsoft.com/office/officeart/2005/8/layout/cycle3"/>
    <dgm:cxn modelId="{98476E6D-EF9F-4E9C-B9AA-11F57E031982}" type="presParOf" srcId="{07D0C5B2-6DC2-46AD-B0C4-54528EC3501C}" destId="{DA62FB18-0D52-40BD-94C8-2AF954081CE9}" srcOrd="3" destOrd="0" presId="urn:microsoft.com/office/officeart/2005/8/layout/cycle3"/>
    <dgm:cxn modelId="{7FC0B5E8-F579-4CA9-BC01-0F7C395869FD}" type="presParOf" srcId="{07D0C5B2-6DC2-46AD-B0C4-54528EC3501C}" destId="{248909B6-9C3A-42FE-AFA9-D8D8E01E9400}" srcOrd="4" destOrd="0" presId="urn:microsoft.com/office/officeart/2005/8/layout/cycle3"/>
    <dgm:cxn modelId="{88F9D062-F6BA-47C6-9372-68768F2F1AEA}" type="presParOf" srcId="{07D0C5B2-6DC2-46AD-B0C4-54528EC3501C}" destId="{AB5D17A9-0091-4C4C-A46D-34EC9823B0E9}" srcOrd="5" destOrd="0" presId="urn:microsoft.com/office/officeart/2005/8/layout/cycle3"/>
    <dgm:cxn modelId="{1F18F600-5772-49B4-B686-5D4F3E21C497}" type="presParOf" srcId="{07D0C5B2-6DC2-46AD-B0C4-54528EC3501C}" destId="{E86850CF-804C-4E42-9A03-881C0821C065}" srcOrd="6" destOrd="0" presId="urn:microsoft.com/office/officeart/2005/8/layout/cycle3"/>
    <dgm:cxn modelId="{F2FCA4CE-8595-49BB-8D4F-63B7C5AE9EDF}" type="presParOf" srcId="{07D0C5B2-6DC2-46AD-B0C4-54528EC3501C}" destId="{4832AAF3-DC23-4DAA-898B-9B3070218DF7}"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DA9DA-FB89-46E5-BF7A-6666938F0C06}" type="doc">
      <dgm:prSet loTypeId="urn:microsoft.com/office/officeart/2005/8/layout/process2" loCatId="process" qsTypeId="urn:microsoft.com/office/officeart/2005/8/quickstyle/3d1" qsCatId="3D" csTypeId="urn:microsoft.com/office/officeart/2005/8/colors/colorful1" csCatId="colorful" phldr="1"/>
      <dgm:spPr/>
    </dgm:pt>
    <dgm:pt modelId="{C836BE9F-7ED9-4E2F-8BA9-9FC8DE7A1E03}">
      <dgm:prSet phldrT="[Text]"/>
      <dgm:spPr/>
      <dgm:t>
        <a:bodyPr/>
        <a:lstStyle/>
        <a:p>
          <a:r>
            <a:rPr lang="en-US" i="1" dirty="0">
              <a:cs typeface="Calibri"/>
            </a:rPr>
            <a:t>Create time series by day and  fix some classes for year, month and day, check for NAs. There are no NAs, so no interpolation will be needed</a:t>
          </a:r>
        </a:p>
      </dgm:t>
    </dgm:pt>
    <dgm:pt modelId="{68F78C3F-5886-4D42-800B-3CEE29BF1313}" type="parTrans" cxnId="{905A042F-E00A-4EAD-8EE8-424026D303FD}">
      <dgm:prSet/>
      <dgm:spPr/>
      <dgm:t>
        <a:bodyPr/>
        <a:lstStyle/>
        <a:p>
          <a:endParaRPr lang="en-US"/>
        </a:p>
      </dgm:t>
    </dgm:pt>
    <dgm:pt modelId="{DE27CF03-21ED-4C37-89EA-306016E3C71F}" type="sibTrans" cxnId="{905A042F-E00A-4EAD-8EE8-424026D303FD}">
      <dgm:prSet/>
      <dgm:spPr/>
      <dgm:t>
        <a:bodyPr/>
        <a:lstStyle/>
        <a:p>
          <a:endParaRPr lang="en-US"/>
        </a:p>
      </dgm:t>
    </dgm:pt>
    <dgm:pt modelId="{A6B31D79-2B91-4BDB-A2A2-7AB06AADC671}">
      <dgm:prSet phldrT="[Text]"/>
      <dgm:spPr/>
      <dgm:t>
        <a:bodyPr/>
        <a:lstStyle/>
        <a:p>
          <a:r>
            <a:rPr lang="en-US" i="1" dirty="0">
              <a:cs typeface="Calibri"/>
            </a:rPr>
            <a:t>We address some issue on a daily basis and we are going to deal with it in our next steps</a:t>
          </a:r>
        </a:p>
      </dgm:t>
    </dgm:pt>
    <dgm:pt modelId="{EA376F52-16D3-44F4-85E1-42CF98C2963A}" type="parTrans" cxnId="{707A7751-8ED3-4B05-9FA5-4B9C82B3D760}">
      <dgm:prSet/>
      <dgm:spPr/>
      <dgm:t>
        <a:bodyPr/>
        <a:lstStyle/>
        <a:p>
          <a:endParaRPr lang="en-US"/>
        </a:p>
      </dgm:t>
    </dgm:pt>
    <dgm:pt modelId="{FBC93CFD-30D9-4313-B411-6D25935D3D6E}" type="sibTrans" cxnId="{707A7751-8ED3-4B05-9FA5-4B9C82B3D760}">
      <dgm:prSet/>
      <dgm:spPr/>
      <dgm:t>
        <a:bodyPr/>
        <a:lstStyle/>
        <a:p>
          <a:endParaRPr lang="en-US"/>
        </a:p>
      </dgm:t>
    </dgm:pt>
    <dgm:pt modelId="{3CF19CA7-1584-46F2-ACF7-256A3CF5297A}">
      <dgm:prSet phldrT="[Text]"/>
      <dgm:spPr/>
      <dgm:t>
        <a:bodyPr/>
        <a:lstStyle/>
        <a:p>
          <a:r>
            <a:rPr lang="en-US" i="1" dirty="0">
              <a:cs typeface="Calibri"/>
            </a:rPr>
            <a:t>Observations in meteorological data set start on 2017-01-01 and end on 2018-09-17, so we have data for the whole period</a:t>
          </a:r>
        </a:p>
      </dgm:t>
    </dgm:pt>
    <dgm:pt modelId="{CBD0BA2A-AB1E-4068-AD79-F6DA61A169F7}" type="parTrans" cxnId="{5D9E48F3-2DFA-42AE-ABEB-5FA72DEB5A4C}">
      <dgm:prSet/>
      <dgm:spPr/>
      <dgm:t>
        <a:bodyPr/>
        <a:lstStyle/>
        <a:p>
          <a:endParaRPr lang="en-US"/>
        </a:p>
      </dgm:t>
    </dgm:pt>
    <dgm:pt modelId="{0A4C688D-8C77-4FE7-89D5-914022B4D857}" type="sibTrans" cxnId="{5D9E48F3-2DFA-42AE-ABEB-5FA72DEB5A4C}">
      <dgm:prSet/>
      <dgm:spPr/>
      <dgm:t>
        <a:bodyPr/>
        <a:lstStyle/>
        <a:p>
          <a:endParaRPr lang="en-US"/>
        </a:p>
      </dgm:t>
    </dgm:pt>
    <dgm:pt modelId="{12DECC2E-4618-4FE0-AB48-35D1970A4C30}">
      <dgm:prSet phldrT="[Text]"/>
      <dgm:spPr/>
      <dgm:t>
        <a:bodyPr/>
        <a:lstStyle/>
        <a:p>
          <a:r>
            <a:rPr lang="en-US" i="1" dirty="0">
              <a:cs typeface="Calibri"/>
            </a:rPr>
            <a:t>Make a correlation plot</a:t>
          </a:r>
        </a:p>
      </dgm:t>
    </dgm:pt>
    <dgm:pt modelId="{A44D97BD-610A-4C7F-8783-F9A7FA517032}" type="parTrans" cxnId="{B0EE8731-8978-4CFC-B5AD-12D6002FC926}">
      <dgm:prSet/>
      <dgm:spPr/>
      <dgm:t>
        <a:bodyPr/>
        <a:lstStyle/>
        <a:p>
          <a:endParaRPr lang="en-US"/>
        </a:p>
      </dgm:t>
    </dgm:pt>
    <dgm:pt modelId="{5DAF73CF-2252-4311-8EDD-E5A2A74108D0}" type="sibTrans" cxnId="{B0EE8731-8978-4CFC-B5AD-12D6002FC926}">
      <dgm:prSet/>
      <dgm:spPr/>
      <dgm:t>
        <a:bodyPr/>
        <a:lstStyle/>
        <a:p>
          <a:endParaRPr lang="en-US"/>
        </a:p>
      </dgm:t>
    </dgm:pt>
    <dgm:pt modelId="{7E4FC1FB-47E3-462E-A871-BFF665F6800E}" type="pres">
      <dgm:prSet presAssocID="{DCADA9DA-FB89-46E5-BF7A-6666938F0C06}" presName="linearFlow" presStyleCnt="0">
        <dgm:presLayoutVars>
          <dgm:resizeHandles val="exact"/>
        </dgm:presLayoutVars>
      </dgm:prSet>
      <dgm:spPr/>
    </dgm:pt>
    <dgm:pt modelId="{ADE7B807-17DB-4B61-B174-2F8ECDB04F4C}" type="pres">
      <dgm:prSet presAssocID="{C836BE9F-7ED9-4E2F-8BA9-9FC8DE7A1E03}" presName="node" presStyleLbl="node1" presStyleIdx="0" presStyleCnt="4">
        <dgm:presLayoutVars>
          <dgm:bulletEnabled val="1"/>
        </dgm:presLayoutVars>
      </dgm:prSet>
      <dgm:spPr/>
    </dgm:pt>
    <dgm:pt modelId="{54FFC5C9-B6AB-439D-818B-794598153F45}" type="pres">
      <dgm:prSet presAssocID="{DE27CF03-21ED-4C37-89EA-306016E3C71F}" presName="sibTrans" presStyleLbl="sibTrans2D1" presStyleIdx="0" presStyleCnt="3"/>
      <dgm:spPr/>
    </dgm:pt>
    <dgm:pt modelId="{A9D0DA0A-FD5E-490D-AB5B-4B62B163C2D0}" type="pres">
      <dgm:prSet presAssocID="{DE27CF03-21ED-4C37-89EA-306016E3C71F}" presName="connectorText" presStyleLbl="sibTrans2D1" presStyleIdx="0" presStyleCnt="3"/>
      <dgm:spPr/>
    </dgm:pt>
    <dgm:pt modelId="{BBAD3ACD-0770-428B-BAB6-6816E0CBB177}" type="pres">
      <dgm:prSet presAssocID="{3CF19CA7-1584-46F2-ACF7-256A3CF5297A}" presName="node" presStyleLbl="node1" presStyleIdx="1" presStyleCnt="4">
        <dgm:presLayoutVars>
          <dgm:bulletEnabled val="1"/>
        </dgm:presLayoutVars>
      </dgm:prSet>
      <dgm:spPr/>
    </dgm:pt>
    <dgm:pt modelId="{59A7FEEA-5536-44B0-8B2D-B166DBBEEE3A}" type="pres">
      <dgm:prSet presAssocID="{0A4C688D-8C77-4FE7-89D5-914022B4D857}" presName="sibTrans" presStyleLbl="sibTrans2D1" presStyleIdx="1" presStyleCnt="3"/>
      <dgm:spPr/>
    </dgm:pt>
    <dgm:pt modelId="{2C1C5C05-AD13-42A2-AFE7-D0AAE30C8655}" type="pres">
      <dgm:prSet presAssocID="{0A4C688D-8C77-4FE7-89D5-914022B4D857}" presName="connectorText" presStyleLbl="sibTrans2D1" presStyleIdx="1" presStyleCnt="3"/>
      <dgm:spPr/>
    </dgm:pt>
    <dgm:pt modelId="{073BCE27-F2CD-4197-9A90-03BCDBB55CBD}" type="pres">
      <dgm:prSet presAssocID="{A6B31D79-2B91-4BDB-A2A2-7AB06AADC671}" presName="node" presStyleLbl="node1" presStyleIdx="2" presStyleCnt="4">
        <dgm:presLayoutVars>
          <dgm:bulletEnabled val="1"/>
        </dgm:presLayoutVars>
      </dgm:prSet>
      <dgm:spPr/>
    </dgm:pt>
    <dgm:pt modelId="{777AABC5-7D06-4A83-B610-7DDA5F2C9605}" type="pres">
      <dgm:prSet presAssocID="{FBC93CFD-30D9-4313-B411-6D25935D3D6E}" presName="sibTrans" presStyleLbl="sibTrans2D1" presStyleIdx="2" presStyleCnt="3"/>
      <dgm:spPr/>
    </dgm:pt>
    <dgm:pt modelId="{6C4007C5-BF4D-497A-AB9D-E1B566BFFADC}" type="pres">
      <dgm:prSet presAssocID="{FBC93CFD-30D9-4313-B411-6D25935D3D6E}" presName="connectorText" presStyleLbl="sibTrans2D1" presStyleIdx="2" presStyleCnt="3"/>
      <dgm:spPr/>
    </dgm:pt>
    <dgm:pt modelId="{41C8C87E-31E1-4B70-898C-F5969697627B}" type="pres">
      <dgm:prSet presAssocID="{12DECC2E-4618-4FE0-AB48-35D1970A4C30}" presName="node" presStyleLbl="node1" presStyleIdx="3" presStyleCnt="4">
        <dgm:presLayoutVars>
          <dgm:bulletEnabled val="1"/>
        </dgm:presLayoutVars>
      </dgm:prSet>
      <dgm:spPr/>
    </dgm:pt>
  </dgm:ptLst>
  <dgm:cxnLst>
    <dgm:cxn modelId="{43954A00-A2C3-49B2-A6BA-21F225B4C413}" type="presOf" srcId="{FBC93CFD-30D9-4313-B411-6D25935D3D6E}" destId="{6C4007C5-BF4D-497A-AB9D-E1B566BFFADC}" srcOrd="1" destOrd="0" presId="urn:microsoft.com/office/officeart/2005/8/layout/process2"/>
    <dgm:cxn modelId="{B438C102-8DBE-4E0D-BCDC-C155E048C282}" type="presOf" srcId="{DCADA9DA-FB89-46E5-BF7A-6666938F0C06}" destId="{7E4FC1FB-47E3-462E-A871-BFF665F6800E}" srcOrd="0" destOrd="0" presId="urn:microsoft.com/office/officeart/2005/8/layout/process2"/>
    <dgm:cxn modelId="{8EAB7717-1D52-464B-8DA2-D72BAEF3DCA9}" type="presOf" srcId="{DE27CF03-21ED-4C37-89EA-306016E3C71F}" destId="{A9D0DA0A-FD5E-490D-AB5B-4B62B163C2D0}" srcOrd="1" destOrd="0" presId="urn:microsoft.com/office/officeart/2005/8/layout/process2"/>
    <dgm:cxn modelId="{535BBB1E-32E1-4831-AABC-581E62FB03AB}" type="presOf" srcId="{FBC93CFD-30D9-4313-B411-6D25935D3D6E}" destId="{777AABC5-7D06-4A83-B610-7DDA5F2C9605}" srcOrd="0" destOrd="0" presId="urn:microsoft.com/office/officeart/2005/8/layout/process2"/>
    <dgm:cxn modelId="{CE78C01F-E2E4-4E22-8418-4BC4A41404D2}" type="presOf" srcId="{3CF19CA7-1584-46F2-ACF7-256A3CF5297A}" destId="{BBAD3ACD-0770-428B-BAB6-6816E0CBB177}" srcOrd="0" destOrd="0" presId="urn:microsoft.com/office/officeart/2005/8/layout/process2"/>
    <dgm:cxn modelId="{905A042F-E00A-4EAD-8EE8-424026D303FD}" srcId="{DCADA9DA-FB89-46E5-BF7A-6666938F0C06}" destId="{C836BE9F-7ED9-4E2F-8BA9-9FC8DE7A1E03}" srcOrd="0" destOrd="0" parTransId="{68F78C3F-5886-4D42-800B-3CEE29BF1313}" sibTransId="{DE27CF03-21ED-4C37-89EA-306016E3C71F}"/>
    <dgm:cxn modelId="{57259030-FFF4-4231-A274-5B1E6D16C1A0}" type="presOf" srcId="{DE27CF03-21ED-4C37-89EA-306016E3C71F}" destId="{54FFC5C9-B6AB-439D-818B-794598153F45}" srcOrd="0" destOrd="0" presId="urn:microsoft.com/office/officeart/2005/8/layout/process2"/>
    <dgm:cxn modelId="{B0EE8731-8978-4CFC-B5AD-12D6002FC926}" srcId="{DCADA9DA-FB89-46E5-BF7A-6666938F0C06}" destId="{12DECC2E-4618-4FE0-AB48-35D1970A4C30}" srcOrd="3" destOrd="0" parTransId="{A44D97BD-610A-4C7F-8783-F9A7FA517032}" sibTransId="{5DAF73CF-2252-4311-8EDD-E5A2A74108D0}"/>
    <dgm:cxn modelId="{01F08C37-E9D1-437B-AC1C-CAB69901CA15}" type="presOf" srcId="{0A4C688D-8C77-4FE7-89D5-914022B4D857}" destId="{59A7FEEA-5536-44B0-8B2D-B166DBBEEE3A}" srcOrd="0" destOrd="0" presId="urn:microsoft.com/office/officeart/2005/8/layout/process2"/>
    <dgm:cxn modelId="{707A7751-8ED3-4B05-9FA5-4B9C82B3D760}" srcId="{DCADA9DA-FB89-46E5-BF7A-6666938F0C06}" destId="{A6B31D79-2B91-4BDB-A2A2-7AB06AADC671}" srcOrd="2" destOrd="0" parTransId="{EA376F52-16D3-44F4-85E1-42CF98C2963A}" sibTransId="{FBC93CFD-30D9-4313-B411-6D25935D3D6E}"/>
    <dgm:cxn modelId="{BA14C775-09C0-402D-90EE-2460BBD1E4F5}" type="presOf" srcId="{0A4C688D-8C77-4FE7-89D5-914022B4D857}" destId="{2C1C5C05-AD13-42A2-AFE7-D0AAE30C8655}" srcOrd="1" destOrd="0" presId="urn:microsoft.com/office/officeart/2005/8/layout/process2"/>
    <dgm:cxn modelId="{4E1FBFA4-BCA5-4E47-885B-924C8C266332}" type="presOf" srcId="{C836BE9F-7ED9-4E2F-8BA9-9FC8DE7A1E03}" destId="{ADE7B807-17DB-4B61-B174-2F8ECDB04F4C}" srcOrd="0" destOrd="0" presId="urn:microsoft.com/office/officeart/2005/8/layout/process2"/>
    <dgm:cxn modelId="{5EBD2AB3-8B1C-4E85-84B7-8448192A0CC3}" type="presOf" srcId="{A6B31D79-2B91-4BDB-A2A2-7AB06AADC671}" destId="{073BCE27-F2CD-4197-9A90-03BCDBB55CBD}" srcOrd="0" destOrd="0" presId="urn:microsoft.com/office/officeart/2005/8/layout/process2"/>
    <dgm:cxn modelId="{564B3FD5-034F-4546-A7D2-2473B0EEDF0F}" type="presOf" srcId="{12DECC2E-4618-4FE0-AB48-35D1970A4C30}" destId="{41C8C87E-31E1-4B70-898C-F5969697627B}" srcOrd="0" destOrd="0" presId="urn:microsoft.com/office/officeart/2005/8/layout/process2"/>
    <dgm:cxn modelId="{5D9E48F3-2DFA-42AE-ABEB-5FA72DEB5A4C}" srcId="{DCADA9DA-FB89-46E5-BF7A-6666938F0C06}" destId="{3CF19CA7-1584-46F2-ACF7-256A3CF5297A}" srcOrd="1" destOrd="0" parTransId="{CBD0BA2A-AB1E-4068-AD79-F6DA61A169F7}" sibTransId="{0A4C688D-8C77-4FE7-89D5-914022B4D857}"/>
    <dgm:cxn modelId="{ED1A3BC8-D57F-4FB1-BC5B-B6AAACD06040}" type="presParOf" srcId="{7E4FC1FB-47E3-462E-A871-BFF665F6800E}" destId="{ADE7B807-17DB-4B61-B174-2F8ECDB04F4C}" srcOrd="0" destOrd="0" presId="urn:microsoft.com/office/officeart/2005/8/layout/process2"/>
    <dgm:cxn modelId="{A497FFF6-4C4A-4448-85E6-2DFFD8E05E05}" type="presParOf" srcId="{7E4FC1FB-47E3-462E-A871-BFF665F6800E}" destId="{54FFC5C9-B6AB-439D-818B-794598153F45}" srcOrd="1" destOrd="0" presId="urn:microsoft.com/office/officeart/2005/8/layout/process2"/>
    <dgm:cxn modelId="{EE5714C4-6278-490B-ADE5-BF78C784C600}" type="presParOf" srcId="{54FFC5C9-B6AB-439D-818B-794598153F45}" destId="{A9D0DA0A-FD5E-490D-AB5B-4B62B163C2D0}" srcOrd="0" destOrd="0" presId="urn:microsoft.com/office/officeart/2005/8/layout/process2"/>
    <dgm:cxn modelId="{914D5845-456E-4890-9C03-E44DEACA8764}" type="presParOf" srcId="{7E4FC1FB-47E3-462E-A871-BFF665F6800E}" destId="{BBAD3ACD-0770-428B-BAB6-6816E0CBB177}" srcOrd="2" destOrd="0" presId="urn:microsoft.com/office/officeart/2005/8/layout/process2"/>
    <dgm:cxn modelId="{29F1F702-F414-470C-AE48-B6ADCA7F54DA}" type="presParOf" srcId="{7E4FC1FB-47E3-462E-A871-BFF665F6800E}" destId="{59A7FEEA-5536-44B0-8B2D-B166DBBEEE3A}" srcOrd="3" destOrd="0" presId="urn:microsoft.com/office/officeart/2005/8/layout/process2"/>
    <dgm:cxn modelId="{06049841-49B3-4D73-AD3C-4E02CD86153C}" type="presParOf" srcId="{59A7FEEA-5536-44B0-8B2D-B166DBBEEE3A}" destId="{2C1C5C05-AD13-42A2-AFE7-D0AAE30C8655}" srcOrd="0" destOrd="0" presId="urn:microsoft.com/office/officeart/2005/8/layout/process2"/>
    <dgm:cxn modelId="{7B4D970C-495F-4B92-AF43-B846BEDDA3A9}" type="presParOf" srcId="{7E4FC1FB-47E3-462E-A871-BFF665F6800E}" destId="{073BCE27-F2CD-4197-9A90-03BCDBB55CBD}" srcOrd="4" destOrd="0" presId="urn:microsoft.com/office/officeart/2005/8/layout/process2"/>
    <dgm:cxn modelId="{2E1B4546-8ADD-4BAB-923A-D5AA6D705114}" type="presParOf" srcId="{7E4FC1FB-47E3-462E-A871-BFF665F6800E}" destId="{777AABC5-7D06-4A83-B610-7DDA5F2C9605}" srcOrd="5" destOrd="0" presId="urn:microsoft.com/office/officeart/2005/8/layout/process2"/>
    <dgm:cxn modelId="{4FDB9ED8-B9E1-44D2-920E-DF177DE04735}" type="presParOf" srcId="{777AABC5-7D06-4A83-B610-7DDA5F2C9605}" destId="{6C4007C5-BF4D-497A-AB9D-E1B566BFFADC}" srcOrd="0" destOrd="0" presId="urn:microsoft.com/office/officeart/2005/8/layout/process2"/>
    <dgm:cxn modelId="{E33783AC-68C0-4847-A018-ED61AFDD6DCA}" type="presParOf" srcId="{7E4FC1FB-47E3-462E-A871-BFF665F6800E}" destId="{41C8C87E-31E1-4B70-898C-F5969697627B}"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2BD1F-DFBF-4DBD-884C-181852C0E415}">
      <dsp:nvSpPr>
        <dsp:cNvPr id="0" name=""/>
        <dsp:cNvSpPr/>
      </dsp:nvSpPr>
      <dsp:spPr>
        <a:xfrm>
          <a:off x="3351440" y="-34240"/>
          <a:ext cx="5898336" cy="5898336"/>
        </a:xfrm>
        <a:prstGeom prst="circularArrow">
          <a:avLst>
            <a:gd name="adj1" fmla="val 5544"/>
            <a:gd name="adj2" fmla="val 330680"/>
            <a:gd name="adj3" fmla="val 14472936"/>
            <a:gd name="adj4" fmla="val 16974769"/>
            <a:gd name="adj5" fmla="val 5757"/>
          </a:avLst>
        </a:prstGeom>
        <a:gradFill rotWithShape="0">
          <a:gsLst>
            <a:gs pos="0">
              <a:schemeClr val="accent5">
                <a:tint val="40000"/>
                <a:hueOff val="0"/>
                <a:satOff val="0"/>
                <a:lumOff val="0"/>
                <a:alphaOff val="0"/>
                <a:shade val="51000"/>
                <a:satMod val="130000"/>
              </a:schemeClr>
            </a:gs>
            <a:gs pos="80000">
              <a:schemeClr val="accent5">
                <a:tint val="40000"/>
                <a:hueOff val="0"/>
                <a:satOff val="0"/>
                <a:lumOff val="0"/>
                <a:alphaOff val="0"/>
                <a:shade val="93000"/>
                <a:satMod val="130000"/>
              </a:schemeClr>
            </a:gs>
            <a:gs pos="100000">
              <a:schemeClr val="accent5">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1D979213-0632-4BA7-91AE-3AD9C26E4B9A}">
      <dsp:nvSpPr>
        <dsp:cNvPr id="0" name=""/>
        <dsp:cNvSpPr/>
      </dsp:nvSpPr>
      <dsp:spPr>
        <a:xfrm>
          <a:off x="5354594" y="3077"/>
          <a:ext cx="1892028" cy="946014"/>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 Business understanding</a:t>
          </a:r>
        </a:p>
      </dsp:txBody>
      <dsp:txXfrm>
        <a:off x="5400775" y="49258"/>
        <a:ext cx="1799666" cy="853652"/>
      </dsp:txXfrm>
    </dsp:sp>
    <dsp:sp modelId="{A3D90686-6E1D-4335-B7C5-843863AEA173}">
      <dsp:nvSpPr>
        <dsp:cNvPr id="0" name=""/>
        <dsp:cNvSpPr/>
      </dsp:nvSpPr>
      <dsp:spPr>
        <a:xfrm>
          <a:off x="7321121" y="950107"/>
          <a:ext cx="1892028" cy="946014"/>
        </a:xfrm>
        <a:prstGeom prst="roundRect">
          <a:avLst/>
        </a:prstGeom>
        <a:gradFill rotWithShape="0">
          <a:gsLst>
            <a:gs pos="0">
              <a:schemeClr val="accent5">
                <a:hueOff val="-1655646"/>
                <a:satOff val="6635"/>
                <a:lumOff val="1438"/>
                <a:alphaOff val="0"/>
                <a:shade val="51000"/>
                <a:satMod val="130000"/>
              </a:schemeClr>
            </a:gs>
            <a:gs pos="80000">
              <a:schemeClr val="accent5">
                <a:hueOff val="-1655646"/>
                <a:satOff val="6635"/>
                <a:lumOff val="1438"/>
                <a:alphaOff val="0"/>
                <a:shade val="93000"/>
                <a:satMod val="130000"/>
              </a:schemeClr>
            </a:gs>
            <a:gs pos="100000">
              <a:schemeClr val="accent5">
                <a:hueOff val="-1655646"/>
                <a:satOff val="6635"/>
                <a:lumOff val="143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II. Data mining</a:t>
          </a:r>
        </a:p>
      </dsp:txBody>
      <dsp:txXfrm>
        <a:off x="7367302" y="996288"/>
        <a:ext cx="1799666" cy="853652"/>
      </dsp:txXfrm>
    </dsp:sp>
    <dsp:sp modelId="{DA62FB18-0D52-40BD-94C8-2AF954081CE9}">
      <dsp:nvSpPr>
        <dsp:cNvPr id="0" name=""/>
        <dsp:cNvSpPr/>
      </dsp:nvSpPr>
      <dsp:spPr>
        <a:xfrm>
          <a:off x="7806813" y="3078062"/>
          <a:ext cx="1892028" cy="946014"/>
        </a:xfrm>
        <a:prstGeom prst="round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III. Data cleaning</a:t>
          </a:r>
        </a:p>
      </dsp:txBody>
      <dsp:txXfrm>
        <a:off x="7852994" y="3124243"/>
        <a:ext cx="1799666" cy="853652"/>
      </dsp:txXfrm>
    </dsp:sp>
    <dsp:sp modelId="{248909B6-9C3A-42FE-AFA9-D8D8E01E9400}">
      <dsp:nvSpPr>
        <dsp:cNvPr id="0" name=""/>
        <dsp:cNvSpPr/>
      </dsp:nvSpPr>
      <dsp:spPr>
        <a:xfrm>
          <a:off x="6445934" y="4784550"/>
          <a:ext cx="1892028" cy="946014"/>
        </a:xfrm>
        <a:prstGeom prst="round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IV. Data exploration</a:t>
          </a:r>
          <a:r>
            <a:rPr lang="en-US" sz="1600" kern="1200" dirty="0"/>
            <a:t> </a:t>
          </a:r>
        </a:p>
      </dsp:txBody>
      <dsp:txXfrm>
        <a:off x="6492115" y="4830731"/>
        <a:ext cx="1799666" cy="853652"/>
      </dsp:txXfrm>
    </dsp:sp>
    <dsp:sp modelId="{AB5D17A9-0091-4C4C-A46D-34EC9823B0E9}">
      <dsp:nvSpPr>
        <dsp:cNvPr id="0" name=""/>
        <dsp:cNvSpPr/>
      </dsp:nvSpPr>
      <dsp:spPr>
        <a:xfrm>
          <a:off x="4337400" y="4759832"/>
          <a:ext cx="1892028" cy="946014"/>
        </a:xfrm>
        <a:prstGeom prst="round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 Feature engineering</a:t>
          </a:r>
        </a:p>
      </dsp:txBody>
      <dsp:txXfrm>
        <a:off x="4383581" y="4806013"/>
        <a:ext cx="1799666" cy="853652"/>
      </dsp:txXfrm>
    </dsp:sp>
    <dsp:sp modelId="{E86850CF-804C-4E42-9A03-881C0821C065}">
      <dsp:nvSpPr>
        <dsp:cNvPr id="0" name=""/>
        <dsp:cNvSpPr/>
      </dsp:nvSpPr>
      <dsp:spPr>
        <a:xfrm>
          <a:off x="2960044" y="3061577"/>
          <a:ext cx="1892028" cy="946014"/>
        </a:xfrm>
        <a:prstGeom prst="roundRect">
          <a:avLst/>
        </a:prstGeom>
        <a:gradFill rotWithShape="0">
          <a:gsLst>
            <a:gs pos="0">
              <a:schemeClr val="accent5">
                <a:hueOff val="-8278230"/>
                <a:satOff val="33176"/>
                <a:lumOff val="7190"/>
                <a:alphaOff val="0"/>
                <a:shade val="51000"/>
                <a:satMod val="130000"/>
              </a:schemeClr>
            </a:gs>
            <a:gs pos="80000">
              <a:schemeClr val="accent5">
                <a:hueOff val="-8278230"/>
                <a:satOff val="33176"/>
                <a:lumOff val="7190"/>
                <a:alphaOff val="0"/>
                <a:shade val="93000"/>
                <a:satMod val="130000"/>
              </a:schemeClr>
            </a:gs>
            <a:gs pos="100000">
              <a:schemeClr val="accent5">
                <a:hueOff val="-8278230"/>
                <a:satOff val="33176"/>
                <a:lumOff val="71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VI. Predictive modeling</a:t>
          </a:r>
        </a:p>
      </dsp:txBody>
      <dsp:txXfrm>
        <a:off x="3006225" y="3107758"/>
        <a:ext cx="1799666" cy="853652"/>
      </dsp:txXfrm>
    </dsp:sp>
    <dsp:sp modelId="{4832AAF3-DC23-4DAA-898B-9B3070218DF7}">
      <dsp:nvSpPr>
        <dsp:cNvPr id="0" name=""/>
        <dsp:cNvSpPr/>
      </dsp:nvSpPr>
      <dsp:spPr>
        <a:xfrm>
          <a:off x="3305681" y="974820"/>
          <a:ext cx="1892028" cy="946014"/>
        </a:xfrm>
        <a:prstGeom prst="round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tencil" pitchFamily="82" charset="0"/>
            </a:rPr>
            <a:t>VII. Data visualization</a:t>
          </a:r>
        </a:p>
      </dsp:txBody>
      <dsp:txXfrm>
        <a:off x="3351862" y="1021001"/>
        <a:ext cx="1799666" cy="853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7B807-17DB-4B61-B174-2F8ECDB04F4C}">
      <dsp:nvSpPr>
        <dsp:cNvPr id="0" name=""/>
        <dsp:cNvSpPr/>
      </dsp:nvSpPr>
      <dsp:spPr>
        <a:xfrm>
          <a:off x="2124970" y="2107"/>
          <a:ext cx="3028808" cy="78415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Create time series by day and  fix some classes for year, month and day, check for NAs. There are no NAs, so no interpolation will be needed</a:t>
          </a:r>
        </a:p>
      </dsp:txBody>
      <dsp:txXfrm>
        <a:off x="2147937" y="25074"/>
        <a:ext cx="2982874" cy="738223"/>
      </dsp:txXfrm>
    </dsp:sp>
    <dsp:sp modelId="{54FFC5C9-B6AB-439D-818B-794598153F45}">
      <dsp:nvSpPr>
        <dsp:cNvPr id="0" name=""/>
        <dsp:cNvSpPr/>
      </dsp:nvSpPr>
      <dsp:spPr>
        <a:xfrm rot="5400000">
          <a:off x="3492345" y="805869"/>
          <a:ext cx="294059" cy="352870"/>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835274"/>
        <a:ext cx="211722" cy="205841"/>
      </dsp:txXfrm>
    </dsp:sp>
    <dsp:sp modelId="{BBAD3ACD-0770-428B-BAB6-6816E0CBB177}">
      <dsp:nvSpPr>
        <dsp:cNvPr id="0" name=""/>
        <dsp:cNvSpPr/>
      </dsp:nvSpPr>
      <dsp:spPr>
        <a:xfrm>
          <a:off x="2124970" y="1178344"/>
          <a:ext cx="3028808" cy="784157"/>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Observations in meteorological data set start on 2017-01-01 and end on 2018-09-17, so we have data for the whole period</a:t>
          </a:r>
        </a:p>
      </dsp:txBody>
      <dsp:txXfrm>
        <a:off x="2147937" y="1201311"/>
        <a:ext cx="2982874" cy="738223"/>
      </dsp:txXfrm>
    </dsp:sp>
    <dsp:sp modelId="{59A7FEEA-5536-44B0-8B2D-B166DBBEEE3A}">
      <dsp:nvSpPr>
        <dsp:cNvPr id="0" name=""/>
        <dsp:cNvSpPr/>
      </dsp:nvSpPr>
      <dsp:spPr>
        <a:xfrm rot="5400000">
          <a:off x="3492345" y="1982105"/>
          <a:ext cx="294059" cy="352870"/>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2011510"/>
        <a:ext cx="211722" cy="205841"/>
      </dsp:txXfrm>
    </dsp:sp>
    <dsp:sp modelId="{073BCE27-F2CD-4197-9A90-03BCDBB55CBD}">
      <dsp:nvSpPr>
        <dsp:cNvPr id="0" name=""/>
        <dsp:cNvSpPr/>
      </dsp:nvSpPr>
      <dsp:spPr>
        <a:xfrm>
          <a:off x="2124970" y="2354580"/>
          <a:ext cx="3028808" cy="78415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We address some issue on a daily basis and we are going to deal with it in our next steps</a:t>
          </a:r>
        </a:p>
      </dsp:txBody>
      <dsp:txXfrm>
        <a:off x="2147937" y="2377547"/>
        <a:ext cx="2982874" cy="738223"/>
      </dsp:txXfrm>
    </dsp:sp>
    <dsp:sp modelId="{777AABC5-7D06-4A83-B610-7DDA5F2C9605}">
      <dsp:nvSpPr>
        <dsp:cNvPr id="0" name=""/>
        <dsp:cNvSpPr/>
      </dsp:nvSpPr>
      <dsp:spPr>
        <a:xfrm rot="5400000">
          <a:off x="3492345" y="3158341"/>
          <a:ext cx="294059" cy="352870"/>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533514" y="3187746"/>
        <a:ext cx="211722" cy="205841"/>
      </dsp:txXfrm>
    </dsp:sp>
    <dsp:sp modelId="{41C8C87E-31E1-4B70-898C-F5969697627B}">
      <dsp:nvSpPr>
        <dsp:cNvPr id="0" name=""/>
        <dsp:cNvSpPr/>
      </dsp:nvSpPr>
      <dsp:spPr>
        <a:xfrm>
          <a:off x="2124970" y="3530816"/>
          <a:ext cx="3028808" cy="784157"/>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i="1" kern="1200" dirty="0">
              <a:cs typeface="Calibri"/>
            </a:rPr>
            <a:t>Make a correlation plot</a:t>
          </a:r>
        </a:p>
      </dsp:txBody>
      <dsp:txXfrm>
        <a:off x="2147937" y="3553783"/>
        <a:ext cx="2982874" cy="73822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6DB8F4-72B4-468A-8B60-8500C61B3243}" type="datetimeFigureOut">
              <a:rPr lang="bg-BG" smtClean="0"/>
              <a:t>20.11.2018 г.</a:t>
            </a:fld>
            <a:endParaRPr lang="bg-BG"/>
          </a:p>
        </p:txBody>
      </p:sp>
      <p:sp>
        <p:nvSpPr>
          <p:cNvPr id="4" name="Контейнер за изображение на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C930B4-D355-4F4D-B744-BECEC3D45656}" type="slidenum">
              <a:rPr lang="bg-BG" smtClean="0"/>
              <a:t>‹#›</a:t>
            </a:fld>
            <a:endParaRPr lang="bg-BG"/>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a:t>
            </a:fld>
            <a:endParaRPr lang="bg-BG"/>
          </a:p>
        </p:txBody>
      </p:sp>
    </p:spTree>
    <p:extLst>
      <p:ext uri="{BB962C8B-B14F-4D97-AF65-F5344CB8AC3E}">
        <p14:creationId xmlns:p14="http://schemas.microsoft.com/office/powerpoint/2010/main" val="420016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10</a:t>
            </a:fld>
            <a:endParaRPr lang="bg-BG"/>
          </a:p>
        </p:txBody>
      </p:sp>
    </p:spTree>
    <p:extLst>
      <p:ext uri="{BB962C8B-B14F-4D97-AF65-F5344CB8AC3E}">
        <p14:creationId xmlns:p14="http://schemas.microsoft.com/office/powerpoint/2010/main" val="350612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11</a:t>
            </a:fld>
            <a:endParaRPr lang="bg-BG"/>
          </a:p>
        </p:txBody>
      </p:sp>
    </p:spTree>
    <p:extLst>
      <p:ext uri="{BB962C8B-B14F-4D97-AF65-F5344CB8AC3E}">
        <p14:creationId xmlns:p14="http://schemas.microsoft.com/office/powerpoint/2010/main" val="217108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12</a:t>
            </a:fld>
            <a:endParaRPr lang="bg-BG"/>
          </a:p>
        </p:txBody>
      </p:sp>
    </p:spTree>
    <p:extLst>
      <p:ext uri="{BB962C8B-B14F-4D97-AF65-F5344CB8AC3E}">
        <p14:creationId xmlns:p14="http://schemas.microsoft.com/office/powerpoint/2010/main" val="289287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13</a:t>
            </a:fld>
            <a:endParaRPr lang="bg-BG"/>
          </a:p>
        </p:txBody>
      </p:sp>
    </p:spTree>
    <p:extLst>
      <p:ext uri="{BB962C8B-B14F-4D97-AF65-F5344CB8AC3E}">
        <p14:creationId xmlns:p14="http://schemas.microsoft.com/office/powerpoint/2010/main" val="193499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14</a:t>
            </a:fld>
            <a:endParaRPr lang="bg-BG"/>
          </a:p>
        </p:txBody>
      </p:sp>
    </p:spTree>
    <p:extLst>
      <p:ext uri="{BB962C8B-B14F-4D97-AF65-F5344CB8AC3E}">
        <p14:creationId xmlns:p14="http://schemas.microsoft.com/office/powerpoint/2010/main" val="378778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15</a:t>
            </a:fld>
            <a:endParaRPr lang="bg-BG"/>
          </a:p>
        </p:txBody>
      </p:sp>
    </p:spTree>
    <p:extLst>
      <p:ext uri="{BB962C8B-B14F-4D97-AF65-F5344CB8AC3E}">
        <p14:creationId xmlns:p14="http://schemas.microsoft.com/office/powerpoint/2010/main" val="815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16</a:t>
            </a:fld>
            <a:endParaRPr lang="bg-BG"/>
          </a:p>
        </p:txBody>
      </p:sp>
    </p:spTree>
    <p:extLst>
      <p:ext uri="{BB962C8B-B14F-4D97-AF65-F5344CB8AC3E}">
        <p14:creationId xmlns:p14="http://schemas.microsoft.com/office/powerpoint/2010/main" val="172917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17</a:t>
            </a:fld>
            <a:endParaRPr lang="bg-BG"/>
          </a:p>
        </p:txBody>
      </p:sp>
    </p:spTree>
    <p:extLst>
      <p:ext uri="{BB962C8B-B14F-4D97-AF65-F5344CB8AC3E}">
        <p14:creationId xmlns:p14="http://schemas.microsoft.com/office/powerpoint/2010/main" val="3407032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18</a:t>
            </a:fld>
            <a:endParaRPr lang="bg-BG"/>
          </a:p>
        </p:txBody>
      </p:sp>
    </p:spTree>
    <p:extLst>
      <p:ext uri="{BB962C8B-B14F-4D97-AF65-F5344CB8AC3E}">
        <p14:creationId xmlns:p14="http://schemas.microsoft.com/office/powerpoint/2010/main" val="232493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2</a:t>
            </a:fld>
            <a:endParaRPr lang="bg-BG"/>
          </a:p>
        </p:txBody>
      </p:sp>
    </p:spTree>
    <p:extLst>
      <p:ext uri="{BB962C8B-B14F-4D97-AF65-F5344CB8AC3E}">
        <p14:creationId xmlns:p14="http://schemas.microsoft.com/office/powerpoint/2010/main" val="2128420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3</a:t>
            </a:fld>
            <a:endParaRPr lang="bg-BG"/>
          </a:p>
        </p:txBody>
      </p:sp>
    </p:spTree>
    <p:extLst>
      <p:ext uri="{BB962C8B-B14F-4D97-AF65-F5344CB8AC3E}">
        <p14:creationId xmlns:p14="http://schemas.microsoft.com/office/powerpoint/2010/main" val="1304270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4</a:t>
            </a:fld>
            <a:endParaRPr lang="bg-BG"/>
          </a:p>
        </p:txBody>
      </p:sp>
    </p:spTree>
    <p:extLst>
      <p:ext uri="{BB962C8B-B14F-4D97-AF65-F5344CB8AC3E}">
        <p14:creationId xmlns:p14="http://schemas.microsoft.com/office/powerpoint/2010/main" val="382867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5</a:t>
            </a:fld>
            <a:endParaRPr lang="bg-BG"/>
          </a:p>
        </p:txBody>
      </p:sp>
    </p:spTree>
    <p:extLst>
      <p:ext uri="{BB962C8B-B14F-4D97-AF65-F5344CB8AC3E}">
        <p14:creationId xmlns:p14="http://schemas.microsoft.com/office/powerpoint/2010/main" val="3531325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6</a:t>
            </a:fld>
            <a:endParaRPr lang="bg-BG"/>
          </a:p>
        </p:txBody>
      </p:sp>
    </p:spTree>
    <p:extLst>
      <p:ext uri="{BB962C8B-B14F-4D97-AF65-F5344CB8AC3E}">
        <p14:creationId xmlns:p14="http://schemas.microsoft.com/office/powerpoint/2010/main" val="518944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7</a:t>
            </a:fld>
            <a:endParaRPr lang="bg-BG"/>
          </a:p>
        </p:txBody>
      </p:sp>
    </p:spTree>
    <p:extLst>
      <p:ext uri="{BB962C8B-B14F-4D97-AF65-F5344CB8AC3E}">
        <p14:creationId xmlns:p14="http://schemas.microsoft.com/office/powerpoint/2010/main" val="217752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8</a:t>
            </a:fld>
            <a:endParaRPr lang="bg-BG"/>
          </a:p>
        </p:txBody>
      </p:sp>
    </p:spTree>
    <p:extLst>
      <p:ext uri="{BB962C8B-B14F-4D97-AF65-F5344CB8AC3E}">
        <p14:creationId xmlns:p14="http://schemas.microsoft.com/office/powerpoint/2010/main" val="1303958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C930B4-D355-4F4D-B744-BECEC3D45656}" type="slidenum">
              <a:rPr lang="bg-BG" smtClean="0"/>
              <a:t>9</a:t>
            </a:fld>
            <a:endParaRPr lang="bg-BG"/>
          </a:p>
        </p:txBody>
      </p:sp>
    </p:spTree>
    <p:extLst>
      <p:ext uri="{BB962C8B-B14F-4D97-AF65-F5344CB8AC3E}">
        <p14:creationId xmlns:p14="http://schemas.microsoft.com/office/powerpoint/2010/main" val="110446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914400" y="2130428"/>
            <a:ext cx="10363200" cy="1470025"/>
          </a:xfrm>
        </p:spPr>
        <p:txBody>
          <a:bodyPr/>
          <a:lstStyle/>
          <a:p>
            <a:r>
              <a:rPr lang="bg-BG"/>
              <a:t>Щракнете, за да редактирате стила на заглавието в образеца</a:t>
            </a:r>
          </a:p>
        </p:txBody>
      </p:sp>
      <p:sp>
        <p:nvSpPr>
          <p:cNvPr id="3" name="Подзаглавие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a:t>Щракнете, за да редактирате стила на подзаглавията в образеца</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вертикален текст 2"/>
          <p:cNvSpPr>
            <a:spLocks noGrp="1"/>
          </p:cNvSpPr>
          <p:nvPr>
            <p:ph type="body" orient="vert" idx="1"/>
          </p:nvPr>
        </p:nvSpPr>
        <p:spPr/>
        <p:txBody>
          <a:bodyPr vert="eaVert"/>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11785600" y="274641"/>
            <a:ext cx="3657600" cy="5851525"/>
          </a:xfrm>
        </p:spPr>
        <p:txBody>
          <a:bodyPr vert="eaVert"/>
          <a:lstStyle/>
          <a:p>
            <a:r>
              <a:rPr lang="bg-BG"/>
              <a:t>Щракнете, за да редактирате стила на заглавието в образеца</a:t>
            </a:r>
          </a:p>
        </p:txBody>
      </p:sp>
      <p:sp>
        <p:nvSpPr>
          <p:cNvPr id="3" name="Контейнер за вертикален текст 2"/>
          <p:cNvSpPr>
            <a:spLocks noGrp="1"/>
          </p:cNvSpPr>
          <p:nvPr>
            <p:ph type="body" orient="vert" idx="1"/>
          </p:nvPr>
        </p:nvSpPr>
        <p:spPr>
          <a:xfrm>
            <a:off x="812800" y="274641"/>
            <a:ext cx="10769600" cy="5851525"/>
          </a:xfrm>
        </p:spPr>
        <p:txBody>
          <a:bodyPr vert="eaVert"/>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idx="1"/>
          </p:nvPr>
        </p:nvSpPr>
        <p:spPr/>
        <p:txBody>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963084" y="4406903"/>
            <a:ext cx="10363200" cy="1362075"/>
          </a:xfrm>
        </p:spPr>
        <p:txBody>
          <a:bodyPr anchor="t"/>
          <a:lstStyle>
            <a:lvl1pPr algn="l">
              <a:defRPr sz="4000" b="1" cap="all"/>
            </a:lvl1p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a:t>Щракн., за да ред. стил на загл. в обр.</a:t>
            </a:r>
          </a:p>
        </p:txBody>
      </p:sp>
      <p:sp>
        <p:nvSpPr>
          <p:cNvPr id="4" name="Контейнер за дата 3"/>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11"/>
          </p:nvPr>
        </p:nvSpPr>
        <p:spPr/>
        <p:txBody>
          <a:bodyPr/>
          <a:lstStyle/>
          <a:p>
            <a:endParaRPr lang="en-US" dirty="0"/>
          </a:p>
        </p:txBody>
      </p:sp>
      <p:sp>
        <p:nvSpPr>
          <p:cNvPr id="6" name="Контейнер за номер на слайда 5"/>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609600" y="274638"/>
            <a:ext cx="10972800" cy="1143000"/>
          </a:xfrm>
        </p:spPr>
        <p:txBody>
          <a:bodyPr/>
          <a:lstStyle>
            <a:lvl1pPr>
              <a:defRPr/>
            </a:lvl1p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 за да ред. стил на загл. в обр.</a:t>
            </a:r>
          </a:p>
        </p:txBody>
      </p:sp>
      <p:sp>
        <p:nvSpPr>
          <p:cNvPr id="4" name="Контейнер за съдържани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 за да ред. стил на загл. в обр.</a:t>
            </a:r>
          </a:p>
        </p:txBody>
      </p:sp>
      <p:sp>
        <p:nvSpPr>
          <p:cNvPr id="6" name="Контейнер за съдържание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8" name="Контейнер за долния колонтитул 7"/>
          <p:cNvSpPr>
            <a:spLocks noGrp="1"/>
          </p:cNvSpPr>
          <p:nvPr>
            <p:ph type="ftr" sz="quarter" idx="11"/>
          </p:nvPr>
        </p:nvSpPr>
        <p:spPr/>
        <p:txBody>
          <a:bodyPr/>
          <a:lstStyle/>
          <a:p>
            <a:endParaRPr lang="en-US" dirty="0"/>
          </a:p>
        </p:txBody>
      </p:sp>
      <p:sp>
        <p:nvSpPr>
          <p:cNvPr id="9" name="Контейнер за номер на слайда 8"/>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Щракнете, за да редактирате стила на заглавието в образеца</a:t>
            </a:r>
          </a:p>
        </p:txBody>
      </p:sp>
      <p:sp>
        <p:nvSpPr>
          <p:cNvPr id="3" name="Контейнер за дата 2"/>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4" name="Контейнер за долния колонтитул 3"/>
          <p:cNvSpPr>
            <a:spLocks noGrp="1"/>
          </p:cNvSpPr>
          <p:nvPr>
            <p:ph type="ftr" sz="quarter" idx="11"/>
          </p:nvPr>
        </p:nvSpPr>
        <p:spPr/>
        <p:txBody>
          <a:bodyPr/>
          <a:lstStyle/>
          <a:p>
            <a:endParaRPr lang="en-US" dirty="0"/>
          </a:p>
        </p:txBody>
      </p:sp>
      <p:sp>
        <p:nvSpPr>
          <p:cNvPr id="5" name="Контейнер за номер на слайда 4"/>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3" name="Контейнер за долния колонтитул 2"/>
          <p:cNvSpPr>
            <a:spLocks noGrp="1"/>
          </p:cNvSpPr>
          <p:nvPr>
            <p:ph type="ftr" sz="quarter" idx="11"/>
          </p:nvPr>
        </p:nvSpPr>
        <p:spPr/>
        <p:txBody>
          <a:bodyPr/>
          <a:lstStyle/>
          <a:p>
            <a:endParaRPr lang="en-US" dirty="0"/>
          </a:p>
        </p:txBody>
      </p:sp>
      <p:sp>
        <p:nvSpPr>
          <p:cNvPr id="4" name="Контейнер за номер на слайда 3"/>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609602" y="273050"/>
            <a:ext cx="4011084" cy="1162050"/>
          </a:xfrm>
        </p:spPr>
        <p:txBody>
          <a:bodyPr anchor="b"/>
          <a:lstStyle>
            <a:lvl1pPr algn="l">
              <a:defRPr sz="2000" b="1"/>
            </a:lvl1pPr>
          </a:lstStyle>
          <a:p>
            <a:r>
              <a:rPr lang="bg-BG"/>
              <a:t>Щракнете, за да редактирате стила на заглавието в образеца</a:t>
            </a:r>
          </a:p>
        </p:txBody>
      </p:sp>
      <p:sp>
        <p:nvSpPr>
          <p:cNvPr id="3" name="Контейнер за съдържание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 за да ред. стил на загл. в обр.</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389717" y="4800600"/>
            <a:ext cx="7315200" cy="566738"/>
          </a:xfrm>
        </p:spPr>
        <p:txBody>
          <a:bodyPr anchor="b"/>
          <a:lstStyle>
            <a:lvl1pPr algn="l">
              <a:defRPr sz="2000" b="1"/>
            </a:lvl1pPr>
          </a:lstStyle>
          <a:p>
            <a:r>
              <a:rPr lang="bg-BG"/>
              <a:t>Щракнете, за да редактирате стила на заглавието в образеца</a:t>
            </a:r>
          </a:p>
        </p:txBody>
      </p:sp>
      <p:sp>
        <p:nvSpPr>
          <p:cNvPr id="3" name="Контейнер за картина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a:t>Щракн., за да ред. стил на загл. в обр.</a:t>
            </a:r>
          </a:p>
        </p:txBody>
      </p:sp>
      <p:sp>
        <p:nvSpPr>
          <p:cNvPr id="5" name="Контейнер за дата 4"/>
          <p:cNvSpPr>
            <a:spLocks noGrp="1"/>
          </p:cNvSpPr>
          <p:nvPr>
            <p:ph type="dt" sz="half" idx="10"/>
          </p:nvPr>
        </p:nvSpPr>
        <p:spPr/>
        <p:txBody>
          <a:bodyPr/>
          <a:lstStyle/>
          <a:p>
            <a:fld id="{9334D819-9F07-4261-B09B-9E467E5D9002}" type="datetimeFigureOut">
              <a:rPr lang="en-US" smtClean="0"/>
              <a:pPr/>
              <a:t>11/20/2018</a:t>
            </a:fld>
            <a:endParaRPr lang="en-US" dirty="0"/>
          </a:p>
        </p:txBody>
      </p:sp>
      <p:sp>
        <p:nvSpPr>
          <p:cNvPr id="6" name="Контейнер за долния колонтитул 5"/>
          <p:cNvSpPr>
            <a:spLocks noGrp="1"/>
          </p:cNvSpPr>
          <p:nvPr>
            <p:ph type="ftr" sz="quarter" idx="11"/>
          </p:nvPr>
        </p:nvSpPr>
        <p:spPr/>
        <p:txBody>
          <a:bodyPr/>
          <a:lstStyle/>
          <a:p>
            <a:endParaRPr lang="en-US" dirty="0"/>
          </a:p>
        </p:txBody>
      </p:sp>
      <p:sp>
        <p:nvSpPr>
          <p:cNvPr id="7" name="Контейнер за номер на слайда 6"/>
          <p:cNvSpPr>
            <a:spLocks noGrp="1"/>
          </p:cNvSpPr>
          <p:nvPr>
            <p:ph type="sldNum" sz="quarter" idx="12"/>
          </p:nvPr>
        </p:nvSpPr>
        <p:spPr/>
        <p:txBody>
          <a:bodyPr/>
          <a:lstStyle/>
          <a:p>
            <a:fld id="{71766878-3199-4EAB-94E7-2D6D11070E14}" type="slidenum">
              <a:rPr lang="en-US" smtClean="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bg-BG"/>
              <a:t>Щракнете, за да редактирате стила на заглавието в образеца</a:t>
            </a:r>
          </a:p>
        </p:txBody>
      </p:sp>
      <p:sp>
        <p:nvSpPr>
          <p:cNvPr id="3" name="Текстов контейнер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bg-BG"/>
              <a:t>Щракн., за да ред. стил на загл. в обр.</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34D819-9F07-4261-B09B-9E467E5D9002}" type="datetimeFigureOut">
              <a:rPr lang="en-US" smtClean="0"/>
              <a:pPr/>
              <a:t>11/20/2018</a:t>
            </a:fld>
            <a:endParaRPr lang="en-US" dirty="0"/>
          </a:p>
        </p:txBody>
      </p:sp>
      <p:sp>
        <p:nvSpPr>
          <p:cNvPr id="5" name="Контейнер за долния колонтитул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Контейнер за номер на слайда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766878-3199-4EAB-94E7-2D6D11070E1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12.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1.wmf"/><Relationship Id="rId4" Type="http://schemas.openxmlformats.org/officeDocument/2006/relationships/image" Target="../media/image12.png"/><Relationship Id="rId9"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4.PNG"/><Relationship Id="rId7" Type="http://schemas.openxmlformats.org/officeDocument/2006/relationships/diagramQuickStyle" Target="../diagrams/quickStyle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pn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14.xml"/><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hyperlink" Target="Prezi%20add/final_clusters.html"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oleObject" Target="../embeddings/oleObject7.bin"/><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18.xml"/><Relationship Id="rId16" Type="http://schemas.openxmlformats.org/officeDocument/2006/relationships/hyperlink" Target="https://github.com/dtstefanov/Air-Pollution-Case/branches" TargetMode="Externa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4.wdp"/><Relationship Id="rId5" Type="http://schemas.openxmlformats.org/officeDocument/2006/relationships/image" Target="../media/image4.png"/><Relationship Id="rId15" Type="http://schemas.openxmlformats.org/officeDocument/2006/relationships/hyperlink" Target="https://www.datasciencesociety.net/monthly-challenge-sofia-air-solution-kiwi-team/" TargetMode="External"/><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png"/><Relationship Id="rId3" Type="http://schemas.openxmlformats.org/officeDocument/2006/relationships/image" Target="../media/image3.png"/><Relationship Id="rId7" Type="http://schemas.microsoft.com/office/2007/relationships/hdphoto" Target="../media/hdphoto2.wdp"/><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jpeg"/><Relationship Id="rId10" Type="http://schemas.openxmlformats.org/officeDocument/2006/relationships/image" Target="../media/image14.wmf"/><Relationship Id="rId4" Type="http://schemas.openxmlformats.org/officeDocument/2006/relationships/image" Target="../media/image12.pn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17.wmf"/><Relationship Id="rId4" Type="http://schemas.openxmlformats.org/officeDocument/2006/relationships/image" Target="../media/image18.png"/><Relationship Id="rId9"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2" y="-120128"/>
            <a:ext cx="12192001" cy="7236843"/>
          </a:xfrm>
        </p:spPr>
      </p:pic>
      <p:sp>
        <p:nvSpPr>
          <p:cNvPr id="5" name="Rectangle 4"/>
          <p:cNvSpPr/>
          <p:nvPr/>
        </p:nvSpPr>
        <p:spPr>
          <a:xfrm>
            <a:off x="247651" y="2757785"/>
            <a:ext cx="11706224" cy="923330"/>
          </a:xfrm>
          <a:prstGeom prst="rect">
            <a:avLst/>
          </a:prstGeom>
        </p:spPr>
        <p:style>
          <a:lnRef idx="2">
            <a:schemeClr val="accent3"/>
          </a:lnRef>
          <a:fillRef idx="1">
            <a:schemeClr val="lt1"/>
          </a:fillRef>
          <a:effectRef idx="0">
            <a:schemeClr val="accent3"/>
          </a:effectRef>
          <a:fontRef idx="minor">
            <a:schemeClr val="dk1"/>
          </a:fontRef>
        </p:style>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Sofia air pollution case </a:t>
            </a:r>
          </a:p>
        </p:txBody>
      </p:sp>
      <p:sp>
        <p:nvSpPr>
          <p:cNvPr id="6" name="Rectangle 5"/>
          <p:cNvSpPr/>
          <p:nvPr/>
        </p:nvSpPr>
        <p:spPr>
          <a:xfrm>
            <a:off x="6003631" y="2967335"/>
            <a:ext cx="184730" cy="923330"/>
          </a:xfrm>
          <a:prstGeom prst="rect">
            <a:avLst/>
          </a:prstGeom>
          <a:noFill/>
        </p:spPr>
        <p:txBody>
          <a:bodyPr wrap="none" lIns="91440" tIns="45720" rIns="91440" bIns="45720">
            <a:spAutoFit/>
          </a:bodyPr>
          <a:lstStyle/>
          <a:p>
            <a:pPr algn="ctr"/>
            <a:endParaRPr lang="en-US" sz="5400" b="0" cap="none" spc="0" dirty="0">
              <a:ln w="0"/>
              <a:gradFill>
                <a:gsLst>
                  <a:gs pos="21000">
                    <a:srgbClr val="53575C"/>
                  </a:gs>
                  <a:gs pos="88000">
                    <a:srgbClr val="C5C7CA"/>
                  </a:gs>
                </a:gsLst>
                <a:lin ang="5400000"/>
              </a:gradFill>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2692" y="5916428"/>
            <a:ext cx="1094615" cy="1094615"/>
          </a:xfrm>
          <a:prstGeom prst="rect">
            <a:avLst/>
          </a:prstGeom>
        </p:spPr>
      </p:pic>
      <p:sp>
        <p:nvSpPr>
          <p:cNvPr id="8" name="TextBox 7"/>
          <p:cNvSpPr txBox="1"/>
          <p:nvPr/>
        </p:nvSpPr>
        <p:spPr>
          <a:xfrm rot="19963761">
            <a:off x="11298378" y="6492029"/>
            <a:ext cx="742950" cy="369332"/>
          </a:xfrm>
          <a:prstGeom prst="rect">
            <a:avLst/>
          </a:prstGeom>
          <a:noFill/>
        </p:spPr>
        <p:txBody>
          <a:bodyPr wrap="square" rtlCol="0">
            <a:spAutoFit/>
          </a:bodyPr>
          <a:lstStyle/>
          <a:p>
            <a:r>
              <a:rPr lang="en-US" i="1" dirty="0">
                <a:latin typeface="Haettenschweiler" panose="020B0706040902060204" pitchFamily="34" charset="0"/>
              </a:rPr>
              <a:t>TEAM</a:t>
            </a:r>
          </a:p>
        </p:txBody>
      </p:sp>
    </p:spTree>
    <p:extLst>
      <p:ext uri="{BB962C8B-B14F-4D97-AF65-F5344CB8AC3E}">
        <p14:creationId xmlns:p14="http://schemas.microsoft.com/office/powerpoint/2010/main" val="207428847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Rectangle 1"/>
          <p:cNvSpPr/>
          <p:nvPr/>
        </p:nvSpPr>
        <p:spPr>
          <a:xfrm>
            <a:off x="0" y="799826"/>
            <a:ext cx="6248400" cy="1477328"/>
          </a:xfrm>
          <a:prstGeom prst="rect">
            <a:avLst/>
          </a:prstGeom>
        </p:spPr>
        <p:txBody>
          <a:bodyPr wrap="square">
            <a:spAutoFit/>
          </a:bodyPr>
          <a:lstStyle/>
          <a:p>
            <a:endParaRPr lang="bg-BG" dirty="0">
              <a:latin typeface="Cambria" panose="02040503050406030204" pitchFamily="18" charset="0"/>
            </a:endParaRPr>
          </a:p>
          <a:p>
            <a:pPr marL="285750" indent="-285750">
              <a:buBlip>
                <a:blip r:embed="rId3"/>
              </a:buBlip>
            </a:pPr>
            <a:r>
              <a:rPr lang="en-US" dirty="0">
                <a:solidFill>
                  <a:schemeClr val="tx1">
                    <a:lumMod val="50000"/>
                    <a:lumOff val="50000"/>
                  </a:schemeClr>
                </a:solidFill>
              </a:rPr>
              <a:t>We inspect official stations. Our list contains  five stations: </a:t>
            </a:r>
            <a:r>
              <a:rPr lang="en-US" dirty="0" err="1">
                <a:solidFill>
                  <a:schemeClr val="tx1">
                    <a:lumMod val="50000"/>
                    <a:lumOff val="50000"/>
                  </a:schemeClr>
                </a:solidFill>
              </a:rPr>
              <a:t>Nadezhda</a:t>
            </a:r>
            <a:r>
              <a:rPr lang="en-US" dirty="0">
                <a:solidFill>
                  <a:schemeClr val="tx1">
                    <a:lumMod val="50000"/>
                    <a:lumOff val="50000"/>
                  </a:schemeClr>
                </a:solidFill>
              </a:rPr>
              <a:t>, </a:t>
            </a:r>
            <a:r>
              <a:rPr lang="en-US" dirty="0" err="1">
                <a:solidFill>
                  <a:schemeClr val="tx1">
                    <a:lumMod val="50000"/>
                    <a:lumOff val="50000"/>
                  </a:schemeClr>
                </a:solidFill>
              </a:rPr>
              <a:t>Mladost</a:t>
            </a:r>
            <a:r>
              <a:rPr lang="en-US" dirty="0">
                <a:solidFill>
                  <a:schemeClr val="tx1">
                    <a:lumMod val="50000"/>
                    <a:lumOff val="50000"/>
                  </a:schemeClr>
                </a:solidFill>
              </a:rPr>
              <a:t>, </a:t>
            </a:r>
            <a:r>
              <a:rPr lang="en-US" dirty="0" err="1">
                <a:solidFill>
                  <a:schemeClr val="tx1">
                    <a:lumMod val="50000"/>
                    <a:lumOff val="50000"/>
                  </a:schemeClr>
                </a:solidFill>
              </a:rPr>
              <a:t>Pavlovo</a:t>
            </a:r>
            <a:r>
              <a:rPr lang="en-US" dirty="0">
                <a:solidFill>
                  <a:schemeClr val="tx1">
                    <a:lumMod val="50000"/>
                    <a:lumOff val="50000"/>
                  </a:schemeClr>
                </a:solidFill>
              </a:rPr>
              <a:t>, </a:t>
            </a:r>
            <a:r>
              <a:rPr lang="en-US" dirty="0" err="1">
                <a:solidFill>
                  <a:schemeClr val="tx1">
                    <a:lumMod val="50000"/>
                    <a:lumOff val="50000"/>
                  </a:schemeClr>
                </a:solidFill>
              </a:rPr>
              <a:t>Druzhba</a:t>
            </a:r>
            <a:r>
              <a:rPr lang="en-US" dirty="0">
                <a:solidFill>
                  <a:schemeClr val="tx1">
                    <a:lumMod val="50000"/>
                    <a:lumOff val="50000"/>
                  </a:schemeClr>
                </a:solidFill>
              </a:rPr>
              <a:t> and </a:t>
            </a:r>
            <a:r>
              <a:rPr lang="en-US" dirty="0" err="1">
                <a:solidFill>
                  <a:schemeClr val="tx1">
                    <a:lumMod val="50000"/>
                    <a:lumOff val="50000"/>
                  </a:schemeClr>
                </a:solidFill>
              </a:rPr>
              <a:t>Hipodruma</a:t>
            </a:r>
            <a:r>
              <a:rPr lang="en-US" dirty="0">
                <a:solidFill>
                  <a:schemeClr val="tx1">
                    <a:lumMod val="50000"/>
                    <a:lumOff val="50000"/>
                  </a:schemeClr>
                </a:solidFill>
              </a:rPr>
              <a:t>. There are some missing values in a different months; </a:t>
            </a:r>
          </a:p>
          <a:p>
            <a:pPr marL="285750" indent="-285750">
              <a:buBlip>
                <a:blip r:embed="rId3"/>
              </a:buBlip>
            </a:pPr>
            <a:r>
              <a:rPr lang="en-US" dirty="0">
                <a:solidFill>
                  <a:schemeClr val="tx1">
                    <a:lumMod val="50000"/>
                    <a:lumOff val="50000"/>
                  </a:schemeClr>
                </a:solidFill>
              </a:rPr>
              <a:t>We interpolate missing data using linear interpolation;</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84336"/>
            <a:ext cx="5743937" cy="278924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258" y="3815045"/>
            <a:ext cx="5504603" cy="304295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51" y="2665260"/>
            <a:ext cx="5016458" cy="2976277"/>
          </a:xfrm>
          <a:prstGeom prst="rect">
            <a:avLst/>
          </a:prstGeom>
        </p:spPr>
      </p:pic>
      <p:sp>
        <p:nvSpPr>
          <p:cNvPr id="7" name="Текстово поле 19">
            <a:extLst>
              <a:ext uri="{FF2B5EF4-FFF2-40B4-BE49-F238E27FC236}">
                <a16:creationId xmlns:a16="http://schemas.microsoft.com/office/drawing/2014/main" id="{C08EF410-F4C8-46B9-8F37-51E5A434A0F0}"/>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8" name="Picture 7">
            <a:extLst>
              <a:ext uri="{FF2B5EF4-FFF2-40B4-BE49-F238E27FC236}">
                <a16:creationId xmlns:a16="http://schemas.microsoft.com/office/drawing/2014/main" id="{AB33D0CD-E0E3-4067-9F64-2E371658B8D4}"/>
              </a:ext>
            </a:extLst>
          </p:cNvPr>
          <p:cNvPicPr>
            <a:picLocks noChangeAspect="1"/>
          </p:cNvPicPr>
          <p:nvPr/>
        </p:nvPicPr>
        <p:blipFill>
          <a:blip r:embed="rId3"/>
          <a:stretch>
            <a:fillRect/>
          </a:stretch>
        </p:blipFill>
        <p:spPr>
          <a:xfrm flipH="1">
            <a:off x="1024143" y="5791626"/>
            <a:ext cx="824521" cy="819941"/>
          </a:xfrm>
          <a:prstGeom prst="rect">
            <a:avLst/>
          </a:prstGeom>
        </p:spPr>
      </p:pic>
      <p:pic>
        <p:nvPicPr>
          <p:cNvPr id="9" name="Picture 8">
            <a:extLst>
              <a:ext uri="{FF2B5EF4-FFF2-40B4-BE49-F238E27FC236}">
                <a16:creationId xmlns:a16="http://schemas.microsoft.com/office/drawing/2014/main" id="{D79B28B4-3D94-4D6A-858D-A1043860F65C}"/>
              </a:ext>
            </a:extLst>
          </p:cNvPr>
          <p:cNvPicPr>
            <a:picLocks noChangeAspect="1"/>
          </p:cNvPicPr>
          <p:nvPr/>
        </p:nvPicPr>
        <p:blipFill>
          <a:blip r:embed="rId3"/>
          <a:stretch>
            <a:fillRect/>
          </a:stretch>
        </p:blipFill>
        <p:spPr>
          <a:xfrm>
            <a:off x="323851" y="5682710"/>
            <a:ext cx="1097375" cy="1091279"/>
          </a:xfrm>
          <a:prstGeom prst="rect">
            <a:avLst/>
          </a:prstGeom>
        </p:spPr>
      </p:pic>
      <p:pic>
        <p:nvPicPr>
          <p:cNvPr id="10" name="Picture 9">
            <a:extLst>
              <a:ext uri="{FF2B5EF4-FFF2-40B4-BE49-F238E27FC236}">
                <a16:creationId xmlns:a16="http://schemas.microsoft.com/office/drawing/2014/main" id="{8E3EBA05-1698-4F83-8D76-16CAA3E7594D}"/>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11" name="Picture 10">
            <a:extLst>
              <a:ext uri="{FF2B5EF4-FFF2-40B4-BE49-F238E27FC236}">
                <a16:creationId xmlns:a16="http://schemas.microsoft.com/office/drawing/2014/main" id="{5783CEEF-E8D4-4027-9DBC-47A494DD912B}"/>
              </a:ext>
            </a:extLst>
          </p:cNvPr>
          <p:cNvPicPr>
            <a:picLocks noChangeAspect="1"/>
          </p:cNvPicPr>
          <p:nvPr/>
        </p:nvPicPr>
        <p:blipFill>
          <a:blip r:embed="rId3"/>
          <a:stretch>
            <a:fillRect/>
          </a:stretch>
        </p:blipFill>
        <p:spPr>
          <a:xfrm rot="575769">
            <a:off x="11175580" y="156336"/>
            <a:ext cx="824521" cy="819941"/>
          </a:xfrm>
          <a:prstGeom prst="rect">
            <a:avLst/>
          </a:prstGeom>
        </p:spPr>
      </p:pic>
    </p:spTree>
    <p:extLst>
      <p:ext uri="{BB962C8B-B14F-4D97-AF65-F5344CB8AC3E}">
        <p14:creationId xmlns:p14="http://schemas.microsoft.com/office/powerpoint/2010/main" val="4731684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462" y="930178"/>
            <a:ext cx="6065774" cy="2510735"/>
          </a:xfrm>
          <a:prstGeom prst="rect">
            <a:avLst/>
          </a:prstGeom>
        </p:spPr>
      </p:pic>
      <p:sp>
        <p:nvSpPr>
          <p:cNvPr id="4" name="Rectangle 3"/>
          <p:cNvSpPr/>
          <p:nvPr/>
        </p:nvSpPr>
        <p:spPr>
          <a:xfrm>
            <a:off x="296771" y="3872189"/>
            <a:ext cx="11146972" cy="646331"/>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latin typeface="+mj-lt"/>
              </a:rPr>
              <a:t>There are significant gaps for </a:t>
            </a:r>
            <a:r>
              <a:rPr lang="en-US" dirty="0" err="1">
                <a:solidFill>
                  <a:schemeClr val="tx1">
                    <a:lumMod val="50000"/>
                    <a:lumOff val="50000"/>
                  </a:schemeClr>
                </a:solidFill>
                <a:latin typeface="+mj-lt"/>
              </a:rPr>
              <a:t>Pavlovo</a:t>
            </a:r>
            <a:r>
              <a:rPr lang="en-US" dirty="0">
                <a:solidFill>
                  <a:schemeClr val="tx1">
                    <a:lumMod val="50000"/>
                    <a:lumOff val="50000"/>
                  </a:schemeClr>
                </a:solidFill>
                <a:latin typeface="+mj-lt"/>
              </a:rPr>
              <a:t> station  in January, February and almost throughout the whole September that need to be fixed using linear interpolation.</a:t>
            </a:r>
          </a:p>
        </p:txBody>
      </p:sp>
      <p:sp>
        <p:nvSpPr>
          <p:cNvPr id="5" name="Rectangle 4"/>
          <p:cNvSpPr/>
          <p:nvPr/>
        </p:nvSpPr>
        <p:spPr>
          <a:xfrm>
            <a:off x="218262" y="4572107"/>
            <a:ext cx="10685418" cy="646331"/>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latin typeface="+mj-lt"/>
              </a:rPr>
              <a:t>We create time series for every official station by hourly basis and all missing values here we interpolate using linear interpolation.</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1" y="1023019"/>
            <a:ext cx="5573486" cy="2679603"/>
          </a:xfrm>
          <a:prstGeom prst="rect">
            <a:avLst/>
          </a:prstGeom>
        </p:spPr>
      </p:pic>
      <p:sp>
        <p:nvSpPr>
          <p:cNvPr id="6" name="Текстово поле 19">
            <a:extLst>
              <a:ext uri="{FF2B5EF4-FFF2-40B4-BE49-F238E27FC236}">
                <a16:creationId xmlns:a16="http://schemas.microsoft.com/office/drawing/2014/main" id="{617463C0-D0FD-4A53-B46C-4967C01964F8}"/>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8" name="Picture 7">
            <a:extLst>
              <a:ext uri="{FF2B5EF4-FFF2-40B4-BE49-F238E27FC236}">
                <a16:creationId xmlns:a16="http://schemas.microsoft.com/office/drawing/2014/main" id="{7C864576-A8BB-4A3C-AB41-005F1D9874AA}"/>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9" name="Picture 8">
            <a:extLst>
              <a:ext uri="{FF2B5EF4-FFF2-40B4-BE49-F238E27FC236}">
                <a16:creationId xmlns:a16="http://schemas.microsoft.com/office/drawing/2014/main" id="{87A6D492-9EBE-485F-8AF5-FED3A8F30A71}"/>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10" name="Rectangle 9">
            <a:extLst>
              <a:ext uri="{FF2B5EF4-FFF2-40B4-BE49-F238E27FC236}">
                <a16:creationId xmlns:a16="http://schemas.microsoft.com/office/drawing/2014/main" id="{7F44DB32-7A71-4AF6-8683-D86B5F461ABA}"/>
              </a:ext>
            </a:extLst>
          </p:cNvPr>
          <p:cNvSpPr/>
          <p:nvPr/>
        </p:nvSpPr>
        <p:spPr>
          <a:xfrm>
            <a:off x="218262" y="5395318"/>
            <a:ext cx="10685418" cy="1200329"/>
          </a:xfrm>
          <a:prstGeom prst="rect">
            <a:avLst/>
          </a:prstGeom>
        </p:spPr>
        <p:txBody>
          <a:bodyPr wrap="square">
            <a:spAutoFit/>
          </a:bodyPr>
          <a:lstStyle/>
          <a:p>
            <a:pPr marL="285750" indent="-285750">
              <a:buBlip>
                <a:blip r:embed="rId4"/>
              </a:buBlip>
            </a:pPr>
            <a:r>
              <a:rPr lang="en-US" dirty="0">
                <a:solidFill>
                  <a:schemeClr val="tx1">
                    <a:lumMod val="50000"/>
                    <a:lumOff val="50000"/>
                  </a:schemeClr>
                </a:solidFill>
              </a:rPr>
              <a:t>Next, we include meteorological data for 2017 and 2018 only. Observations in meteorological data set start on 2017-01-01 and end on 2018-09-17, so we have data for the whole period.</a:t>
            </a:r>
            <a:br>
              <a:rPr lang="en-US" dirty="0">
                <a:solidFill>
                  <a:schemeClr val="tx1">
                    <a:lumMod val="50000"/>
                    <a:lumOff val="50000"/>
                  </a:schemeClr>
                </a:solidFill>
              </a:rPr>
            </a:br>
            <a:r>
              <a:rPr lang="en-US" dirty="0">
                <a:solidFill>
                  <a:schemeClr val="tx1">
                    <a:lumMod val="50000"/>
                    <a:lumOff val="50000"/>
                  </a:schemeClr>
                </a:solidFill>
              </a:rPr>
              <a:t>We address the issue that it is per day, not hour, and we are going to deal with it in our next steps.</a:t>
            </a:r>
            <a:br>
              <a:rPr lang="en-US" dirty="0">
                <a:solidFill>
                  <a:schemeClr val="tx1">
                    <a:lumMod val="50000"/>
                    <a:lumOff val="50000"/>
                  </a:schemeClr>
                </a:solidFill>
              </a:rPr>
            </a:br>
            <a:r>
              <a:rPr lang="en-US" dirty="0">
                <a:solidFill>
                  <a:schemeClr val="tx1">
                    <a:lumMod val="50000"/>
                    <a:lumOff val="50000"/>
                  </a:schemeClr>
                </a:solidFill>
              </a:rPr>
              <a:t>Good thing here is that there is no NAs, so there is no interpolation needed.</a:t>
            </a:r>
            <a:endParaRPr lang="en-US" dirty="0">
              <a:solidFill>
                <a:schemeClr val="tx1">
                  <a:lumMod val="50000"/>
                  <a:lumOff val="50000"/>
                </a:schemeClr>
              </a:solidFill>
              <a:latin typeface="+mj-lt"/>
            </a:endParaRPr>
          </a:p>
        </p:txBody>
      </p:sp>
      <p:pic>
        <p:nvPicPr>
          <p:cNvPr id="11" name="Picture 10">
            <a:extLst>
              <a:ext uri="{FF2B5EF4-FFF2-40B4-BE49-F238E27FC236}">
                <a16:creationId xmlns:a16="http://schemas.microsoft.com/office/drawing/2014/main" id="{C0E7061D-1BAA-406E-B8E6-461A4B8912DF}"/>
              </a:ext>
            </a:extLst>
          </p:cNvPr>
          <p:cNvPicPr>
            <a:picLocks noChangeAspect="1"/>
          </p:cNvPicPr>
          <p:nvPr/>
        </p:nvPicPr>
        <p:blipFill>
          <a:blip r:embed="rId4"/>
          <a:stretch>
            <a:fillRect/>
          </a:stretch>
        </p:blipFill>
        <p:spPr>
          <a:xfrm flipH="1">
            <a:off x="10966359" y="5875637"/>
            <a:ext cx="824521" cy="819941"/>
          </a:xfrm>
          <a:prstGeom prst="rect">
            <a:avLst/>
          </a:prstGeom>
        </p:spPr>
      </p:pic>
      <p:pic>
        <p:nvPicPr>
          <p:cNvPr id="12" name="Picture 11">
            <a:extLst>
              <a:ext uri="{FF2B5EF4-FFF2-40B4-BE49-F238E27FC236}">
                <a16:creationId xmlns:a16="http://schemas.microsoft.com/office/drawing/2014/main" id="{DB150B64-7B87-440B-8F26-4C4D22EA5F30}"/>
              </a:ext>
            </a:extLst>
          </p:cNvPr>
          <p:cNvPicPr>
            <a:picLocks noChangeAspect="1"/>
          </p:cNvPicPr>
          <p:nvPr/>
        </p:nvPicPr>
        <p:blipFill>
          <a:blip r:embed="rId4"/>
          <a:stretch>
            <a:fillRect/>
          </a:stretch>
        </p:blipFill>
        <p:spPr>
          <a:xfrm>
            <a:off x="10266067" y="5766721"/>
            <a:ext cx="1097375" cy="1091279"/>
          </a:xfrm>
          <a:prstGeom prst="rect">
            <a:avLst/>
          </a:prstGeom>
        </p:spPr>
      </p:pic>
    </p:spTree>
    <p:extLst>
      <p:ext uri="{BB962C8B-B14F-4D97-AF65-F5344CB8AC3E}">
        <p14:creationId xmlns:p14="http://schemas.microsoft.com/office/powerpoint/2010/main" val="42799619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66887" y="490513"/>
            <a:ext cx="11598458" cy="1477328"/>
          </a:xfrm>
          <a:prstGeom prst="rect">
            <a:avLst/>
          </a:prstGeom>
          <a:noFill/>
        </p:spPr>
        <p:txBody>
          <a:bodyPr wrap="square" rtlCol="0">
            <a:spAutoFit/>
          </a:bodyPr>
          <a:lstStyle/>
          <a:p>
            <a:endParaRPr lang="en-US" b="1" dirty="0"/>
          </a:p>
          <a:p>
            <a:endParaRPr lang="en-US" dirty="0">
              <a:solidFill>
                <a:schemeClr val="tx1">
                  <a:lumMod val="50000"/>
                  <a:lumOff val="50000"/>
                </a:schemeClr>
              </a:solidFill>
              <a:latin typeface="+mj-lt"/>
            </a:endParaRPr>
          </a:p>
          <a:p>
            <a:pPr marL="285750" indent="-285750">
              <a:buBlip>
                <a:blip r:embed="rId4">
                  <a:extLst/>
                </a:blip>
              </a:buBlip>
            </a:pPr>
            <a:r>
              <a:rPr lang="en-US" dirty="0">
                <a:solidFill>
                  <a:schemeClr val="tx1">
                    <a:lumMod val="50000"/>
                    <a:lumOff val="50000"/>
                  </a:schemeClr>
                </a:solidFill>
                <a:latin typeface="+mj-lt"/>
              </a:rPr>
              <a:t>Our next step is to plot official stations next to our geo units:</a:t>
            </a:r>
          </a:p>
          <a:p>
            <a:pPr marL="285750" indent="-285750">
              <a:buBlip>
                <a:blip r:embed="rId4">
                  <a:extLst/>
                </a:blip>
              </a:buBlip>
            </a:pPr>
            <a:endParaRPr lang="en-US" dirty="0">
              <a:solidFill>
                <a:schemeClr val="tx1">
                  <a:lumMod val="50000"/>
                  <a:lumOff val="50000"/>
                </a:schemeClr>
              </a:solidFill>
              <a:latin typeface="+mj-lt"/>
            </a:endParaRPr>
          </a:p>
          <a:p>
            <a:endParaRPr lang="bg-BG" dirty="0">
              <a:solidFill>
                <a:schemeClr val="tx1">
                  <a:lumMod val="50000"/>
                  <a:lumOff val="50000"/>
                </a:schemeClr>
              </a:solidFill>
              <a:latin typeface="+mj-lt"/>
            </a:endParaRPr>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4"/>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4"/>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4"/>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4"/>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4"/>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4"/>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4"/>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4"/>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4"/>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4"/>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4"/>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4"/>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4"/>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4"/>
          <a:stretch>
            <a:fillRect/>
          </a:stretch>
        </p:blipFill>
        <p:spPr>
          <a:xfrm flipH="1">
            <a:off x="11646611" y="5933050"/>
            <a:ext cx="824521" cy="819941"/>
          </a:xfrm>
          <a:prstGeom prst="rect">
            <a:avLst/>
          </a:prstGeom>
        </p:spPr>
      </p:pic>
      <p:pic>
        <p:nvPicPr>
          <p:cNvPr id="4" name="Picture 3">
            <a:extLst>
              <a:ext uri="{FF2B5EF4-FFF2-40B4-BE49-F238E27FC236}">
                <a16:creationId xmlns:a16="http://schemas.microsoft.com/office/drawing/2014/main" id="{9ED67681-F425-442D-941C-D9AD1CD07840}"/>
              </a:ext>
            </a:extLst>
          </p:cNvPr>
          <p:cNvPicPr>
            <a:picLocks noChangeAspect="1"/>
          </p:cNvPicPr>
          <p:nvPr/>
        </p:nvPicPr>
        <p:blipFill>
          <a:blip r:embed="rId5"/>
          <a:stretch>
            <a:fillRect/>
          </a:stretch>
        </p:blipFill>
        <p:spPr>
          <a:xfrm>
            <a:off x="125870" y="1470749"/>
            <a:ext cx="5914286" cy="3438095"/>
          </a:xfrm>
          <a:prstGeom prst="rect">
            <a:avLst/>
          </a:prstGeom>
        </p:spPr>
      </p:pic>
      <p:sp>
        <p:nvSpPr>
          <p:cNvPr id="8" name="Rectangle 7">
            <a:extLst>
              <a:ext uri="{FF2B5EF4-FFF2-40B4-BE49-F238E27FC236}">
                <a16:creationId xmlns:a16="http://schemas.microsoft.com/office/drawing/2014/main" id="{7FF1830A-51AC-43BD-A936-868D5C02093B}"/>
              </a:ext>
            </a:extLst>
          </p:cNvPr>
          <p:cNvSpPr/>
          <p:nvPr/>
        </p:nvSpPr>
        <p:spPr>
          <a:xfrm>
            <a:off x="125870" y="4916671"/>
            <a:ext cx="6545803" cy="923330"/>
          </a:xfrm>
          <a:prstGeom prst="rect">
            <a:avLst/>
          </a:prstGeom>
        </p:spPr>
        <p:txBody>
          <a:bodyPr wrap="square">
            <a:spAutoFit/>
          </a:bodyPr>
          <a:lstStyle/>
          <a:p>
            <a:r>
              <a:rPr lang="en-US" dirty="0">
                <a:solidFill>
                  <a:schemeClr val="tx1">
                    <a:lumMod val="50000"/>
                    <a:lumOff val="50000"/>
                  </a:schemeClr>
                </a:solidFill>
                <a:latin typeface="Source Sans Pro"/>
              </a:rPr>
              <a:t>It can be noted that the official stations are not evenly distributed on the territory of Sofia and therefore can not be used for clusters center.</a:t>
            </a:r>
            <a:endParaRPr lang="en-US" dirty="0">
              <a:solidFill>
                <a:schemeClr val="tx1">
                  <a:lumMod val="50000"/>
                  <a:lumOff val="50000"/>
                </a:schemeClr>
              </a:solidFill>
            </a:endParaRPr>
          </a:p>
        </p:txBody>
      </p:sp>
      <p:sp>
        <p:nvSpPr>
          <p:cNvPr id="30" name="Rectangle 29">
            <a:extLst>
              <a:ext uri="{FF2B5EF4-FFF2-40B4-BE49-F238E27FC236}">
                <a16:creationId xmlns:a16="http://schemas.microsoft.com/office/drawing/2014/main" id="{95625590-2B69-47DE-86CC-666A7AA6FBE1}"/>
              </a:ext>
            </a:extLst>
          </p:cNvPr>
          <p:cNvSpPr/>
          <p:nvPr/>
        </p:nvSpPr>
        <p:spPr>
          <a:xfrm>
            <a:off x="6096000" y="1039266"/>
            <a:ext cx="6096000" cy="646331"/>
          </a:xfrm>
          <a:prstGeom prst="rect">
            <a:avLst/>
          </a:prstGeom>
        </p:spPr>
        <p:txBody>
          <a:bodyPr>
            <a:spAutoFit/>
          </a:bodyPr>
          <a:lstStyle/>
          <a:p>
            <a:pPr marL="285750" indent="-285750">
              <a:buBlip>
                <a:blip r:embed="rId4"/>
              </a:buBlip>
            </a:pPr>
            <a:r>
              <a:rPr lang="en-US" dirty="0">
                <a:solidFill>
                  <a:schemeClr val="tx1">
                    <a:lumMod val="50000"/>
                    <a:lumOff val="50000"/>
                  </a:schemeClr>
                </a:solidFill>
              </a:rPr>
              <a:t>Next, we perform exploratory analysis on the statistical characteristics of the response variable for each geo-unit.</a:t>
            </a:r>
            <a:endParaRPr lang="en-US" dirty="0">
              <a:solidFill>
                <a:schemeClr val="tx1">
                  <a:lumMod val="50000"/>
                  <a:lumOff val="50000"/>
                </a:schemeClr>
              </a:solidFill>
              <a:latin typeface="+mj-lt"/>
            </a:endParaRPr>
          </a:p>
        </p:txBody>
      </p:sp>
      <p:pic>
        <p:nvPicPr>
          <p:cNvPr id="27" name="Picture 26">
            <a:extLst>
              <a:ext uri="{FF2B5EF4-FFF2-40B4-BE49-F238E27FC236}">
                <a16:creationId xmlns:a16="http://schemas.microsoft.com/office/drawing/2014/main" id="{9A083011-A058-4645-B9AE-E77D9A76F946}"/>
              </a:ext>
            </a:extLst>
          </p:cNvPr>
          <p:cNvPicPr>
            <a:picLocks noChangeAspect="1"/>
          </p:cNvPicPr>
          <p:nvPr/>
        </p:nvPicPr>
        <p:blipFill>
          <a:blip r:embed="rId6"/>
          <a:stretch>
            <a:fillRect/>
          </a:stretch>
        </p:blipFill>
        <p:spPr>
          <a:xfrm>
            <a:off x="6263620" y="1633906"/>
            <a:ext cx="5591955" cy="4648849"/>
          </a:xfrm>
          <a:prstGeom prst="rect">
            <a:avLst/>
          </a:prstGeom>
        </p:spPr>
      </p:pic>
      <p:graphicFrame>
        <p:nvGraphicFramePr>
          <p:cNvPr id="3" name="Object 2">
            <a:extLst>
              <a:ext uri="{FF2B5EF4-FFF2-40B4-BE49-F238E27FC236}">
                <a16:creationId xmlns:a16="http://schemas.microsoft.com/office/drawing/2014/main" id="{840F0C8B-55BA-4269-A92F-6A29649508A6}"/>
              </a:ext>
            </a:extLst>
          </p:cNvPr>
          <p:cNvGraphicFramePr>
            <a:graphicFrameLocks noChangeAspect="1"/>
          </p:cNvGraphicFramePr>
          <p:nvPr>
            <p:extLst>
              <p:ext uri="{D42A27DB-BD31-4B8C-83A1-F6EECF244321}">
                <p14:modId xmlns:p14="http://schemas.microsoft.com/office/powerpoint/2010/main" val="1805431707"/>
              </p:ext>
            </p:extLst>
          </p:nvPr>
        </p:nvGraphicFramePr>
        <p:xfrm>
          <a:off x="3355073" y="5466989"/>
          <a:ext cx="1206500" cy="439737"/>
        </p:xfrm>
        <a:graphic>
          <a:graphicData uri="http://schemas.openxmlformats.org/presentationml/2006/ole">
            <mc:AlternateContent xmlns:mc="http://schemas.openxmlformats.org/markup-compatibility/2006">
              <mc:Choice xmlns:v="urn:schemas-microsoft-com:vml" Requires="v">
                <p:oleObj spid="_x0000_s9276" name="Packager Shell Object" showAsIcon="1" r:id="rId7" imgW="1206000" imgH="439560" progId="Package">
                  <p:embed/>
                </p:oleObj>
              </mc:Choice>
              <mc:Fallback>
                <p:oleObj name="Packager Shell Object" showAsIcon="1" r:id="rId7" imgW="1206000" imgH="439560" progId="Package">
                  <p:embed/>
                  <p:pic>
                    <p:nvPicPr>
                      <p:cNvPr id="0" name=""/>
                      <p:cNvPicPr/>
                      <p:nvPr/>
                    </p:nvPicPr>
                    <p:blipFill>
                      <a:blip r:embed="rId8"/>
                      <a:stretch>
                        <a:fillRect/>
                      </a:stretch>
                    </p:blipFill>
                    <p:spPr>
                      <a:xfrm>
                        <a:off x="3355073" y="5466989"/>
                        <a:ext cx="1206500" cy="439737"/>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E195F4E0-FF3E-4075-822E-914C7254F201}"/>
              </a:ext>
            </a:extLst>
          </p:cNvPr>
          <p:cNvGraphicFramePr>
            <a:graphicFrameLocks noChangeAspect="1"/>
          </p:cNvGraphicFramePr>
          <p:nvPr>
            <p:extLst>
              <p:ext uri="{D42A27DB-BD31-4B8C-83A1-F6EECF244321}">
                <p14:modId xmlns:p14="http://schemas.microsoft.com/office/powerpoint/2010/main" val="2144885262"/>
              </p:ext>
            </p:extLst>
          </p:nvPr>
        </p:nvGraphicFramePr>
        <p:xfrm>
          <a:off x="5127160" y="5433626"/>
          <a:ext cx="715963" cy="439737"/>
        </p:xfrm>
        <a:graphic>
          <a:graphicData uri="http://schemas.openxmlformats.org/presentationml/2006/ole">
            <mc:AlternateContent xmlns:mc="http://schemas.openxmlformats.org/markup-compatibility/2006">
              <mc:Choice xmlns:v="urn:schemas-microsoft-com:vml" Requires="v">
                <p:oleObj spid="_x0000_s9277" name="Packager Shell Object" showAsIcon="1" r:id="rId9" imgW="716040" imgH="439560" progId="Package">
                  <p:embed/>
                </p:oleObj>
              </mc:Choice>
              <mc:Fallback>
                <p:oleObj name="Packager Shell Object" showAsIcon="1" r:id="rId9" imgW="716040" imgH="439560" progId="Package">
                  <p:embed/>
                  <p:pic>
                    <p:nvPicPr>
                      <p:cNvPr id="0" name=""/>
                      <p:cNvPicPr/>
                      <p:nvPr/>
                    </p:nvPicPr>
                    <p:blipFill>
                      <a:blip r:embed="rId10"/>
                      <a:stretch>
                        <a:fillRect/>
                      </a:stretch>
                    </p:blipFill>
                    <p:spPr>
                      <a:xfrm>
                        <a:off x="5127160" y="5433626"/>
                        <a:ext cx="715963" cy="439737"/>
                      </a:xfrm>
                      <a:prstGeom prst="rect">
                        <a:avLst/>
                      </a:prstGeom>
                    </p:spPr>
                  </p:pic>
                </p:oleObj>
              </mc:Fallback>
            </mc:AlternateContent>
          </a:graphicData>
        </a:graphic>
      </p:graphicFrame>
    </p:spTree>
    <p:extLst>
      <p:ext uri="{BB962C8B-B14F-4D97-AF65-F5344CB8AC3E}">
        <p14:creationId xmlns:p14="http://schemas.microsoft.com/office/powerpoint/2010/main" val="114757041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526D11D-2151-48EE-BEAC-E175EA2CF8CE}"/>
              </a:ext>
            </a:extLst>
          </p:cNvPr>
          <p:cNvPicPr>
            <a:picLocks noChangeAspect="1"/>
          </p:cNvPicPr>
          <p:nvPr/>
        </p:nvPicPr>
        <p:blipFill>
          <a:blip r:embed="rId3"/>
          <a:stretch>
            <a:fillRect/>
          </a:stretch>
        </p:blipFill>
        <p:spPr>
          <a:xfrm>
            <a:off x="5966116" y="798537"/>
            <a:ext cx="4604630" cy="4988349"/>
          </a:xfrm>
          <a:prstGeom prst="rect">
            <a:avLst/>
          </a:prstGeom>
        </p:spPr>
      </p:pic>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4"/>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4"/>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4"/>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4"/>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4"/>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4"/>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4"/>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4"/>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4"/>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4"/>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4"/>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4"/>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4"/>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4"/>
          <a:stretch>
            <a:fillRect/>
          </a:stretch>
        </p:blipFill>
        <p:spPr>
          <a:xfrm flipH="1">
            <a:off x="11646611" y="5933050"/>
            <a:ext cx="824521" cy="819941"/>
          </a:xfrm>
          <a:prstGeom prst="rect">
            <a:avLst/>
          </a:prstGeom>
        </p:spPr>
      </p:pic>
      <p:graphicFrame>
        <p:nvGraphicFramePr>
          <p:cNvPr id="26" name="Diagram 18">
            <a:extLst>
              <a:ext uri="{FF2B5EF4-FFF2-40B4-BE49-F238E27FC236}">
                <a16:creationId xmlns:a16="http://schemas.microsoft.com/office/drawing/2014/main" id="{3DFC0BA4-B5EE-4EB6-A18D-5F2F2F449BD9}"/>
              </a:ext>
            </a:extLst>
          </p:cNvPr>
          <p:cNvGraphicFramePr/>
          <p:nvPr>
            <p:extLst>
              <p:ext uri="{D42A27DB-BD31-4B8C-83A1-F6EECF244321}">
                <p14:modId xmlns:p14="http://schemas.microsoft.com/office/powerpoint/2010/main" val="2131835848"/>
              </p:ext>
            </p:extLst>
          </p:nvPr>
        </p:nvGraphicFramePr>
        <p:xfrm>
          <a:off x="-642252" y="1209610"/>
          <a:ext cx="7278750" cy="4317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767274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 Predictive modeling</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8" name="TextBox 7">
            <a:extLst>
              <a:ext uri="{FF2B5EF4-FFF2-40B4-BE49-F238E27FC236}">
                <a16:creationId xmlns:a16="http://schemas.microsoft.com/office/drawing/2014/main" id="{1EA0C4A0-BD5C-40C6-BF4A-9FBBEA0D0317}"/>
              </a:ext>
            </a:extLst>
          </p:cNvPr>
          <p:cNvSpPr txBox="1"/>
          <p:nvPr/>
        </p:nvSpPr>
        <p:spPr>
          <a:xfrm>
            <a:off x="296771" y="629667"/>
            <a:ext cx="11895229" cy="2862322"/>
          </a:xfrm>
          <a:prstGeom prst="rect">
            <a:avLst/>
          </a:prstGeom>
          <a:noFill/>
        </p:spPr>
        <p:txBody>
          <a:bodyPr wrap="square" rtlCol="0">
            <a:spAutoFit/>
          </a:bodyPr>
          <a:lstStyle/>
          <a:p>
            <a:endParaRPr lang="en-US" b="1" dirty="0"/>
          </a:p>
          <a:p>
            <a:pPr marL="285750" indent="-285750">
              <a:buBlip>
                <a:blip r:embed="rId4"/>
              </a:buBlip>
            </a:pPr>
            <a:r>
              <a:rPr lang="en-US" dirty="0">
                <a:solidFill>
                  <a:schemeClr val="tx1">
                    <a:lumMod val="50000"/>
                    <a:lumOff val="50000"/>
                  </a:schemeClr>
                </a:solidFill>
                <a:latin typeface="+mj-lt"/>
              </a:rPr>
              <a:t>NA threshold treatment: </a:t>
            </a:r>
            <a:r>
              <a:rPr lang="en-US" dirty="0">
                <a:solidFill>
                  <a:schemeClr val="tx1">
                    <a:lumMod val="50000"/>
                    <a:lumOff val="50000"/>
                  </a:schemeClr>
                </a:solidFill>
              </a:rPr>
              <a:t>we're going to delete all geo units, for which we have more than 20% missing values.</a:t>
            </a:r>
            <a:r>
              <a:rPr lang="en-US" dirty="0"/>
              <a:t> </a:t>
            </a:r>
            <a:endParaRPr lang="en-US" dirty="0">
              <a:solidFill>
                <a:schemeClr val="tx1">
                  <a:lumMod val="50000"/>
                  <a:lumOff val="50000"/>
                </a:schemeClr>
              </a:solidFill>
              <a:latin typeface="+mj-lt"/>
            </a:endParaRPr>
          </a:p>
          <a:p>
            <a:pPr marL="285750" indent="-285750">
              <a:buBlip>
                <a:blip r:embed="rId4"/>
              </a:buBlip>
            </a:pPr>
            <a:r>
              <a:rPr lang="en-US" dirty="0">
                <a:solidFill>
                  <a:schemeClr val="tx1">
                    <a:lumMod val="50000"/>
                    <a:lumOff val="50000"/>
                  </a:schemeClr>
                </a:solidFill>
                <a:latin typeface="+mj-lt"/>
              </a:rPr>
              <a:t>We end up with 75 clusters, 38 were removed, since the P1 variable has more than 20% missing values.</a:t>
            </a:r>
          </a:p>
          <a:p>
            <a:pPr marL="285750" indent="-285750">
              <a:buBlip>
                <a:blip r:embed="rId4"/>
              </a:buBlip>
            </a:pPr>
            <a:r>
              <a:rPr lang="en-US" dirty="0">
                <a:solidFill>
                  <a:schemeClr val="tx1">
                    <a:lumMod val="50000"/>
                    <a:lumOff val="50000"/>
                  </a:schemeClr>
                </a:solidFill>
                <a:latin typeface="+mj-lt"/>
              </a:rPr>
              <a:t>Next, we use linear method for interpolation of missing observations.</a:t>
            </a:r>
          </a:p>
          <a:p>
            <a:pPr marL="285750" indent="-285750">
              <a:buBlip>
                <a:blip r:embed="rId4"/>
              </a:buBlip>
            </a:pPr>
            <a:endParaRPr lang="en-US" dirty="0">
              <a:solidFill>
                <a:schemeClr val="tx1">
                  <a:lumMod val="50000"/>
                  <a:lumOff val="50000"/>
                </a:schemeClr>
              </a:solidFill>
              <a:latin typeface="+mj-lt"/>
            </a:endParaRPr>
          </a:p>
          <a:p>
            <a:pPr marL="285750" indent="-285750">
              <a:buBlip>
                <a:blip r:embed="rId4"/>
              </a:buBlip>
            </a:pPr>
            <a:r>
              <a:rPr lang="en-US" dirty="0">
                <a:solidFill>
                  <a:schemeClr val="tx1">
                    <a:lumMod val="50000"/>
                    <a:lumOff val="50000"/>
                  </a:schemeClr>
                </a:solidFill>
                <a:latin typeface="+mj-lt"/>
              </a:rPr>
              <a:t>Now that we have our list, we check the correlation between response variable and the rest with </a:t>
            </a:r>
            <a:r>
              <a:rPr lang="en-US" i="1" dirty="0" err="1">
                <a:solidFill>
                  <a:srgbClr val="FF0000"/>
                </a:solidFill>
              </a:rPr>
              <a:t>correlation_threshold</a:t>
            </a:r>
            <a:r>
              <a:rPr lang="en-US" i="1" dirty="0">
                <a:solidFill>
                  <a:srgbClr val="FF0000"/>
                </a:solidFill>
              </a:rPr>
              <a:t>&lt;-0.75</a:t>
            </a:r>
            <a:endParaRPr lang="en-US" i="1" dirty="0">
              <a:solidFill>
                <a:srgbClr val="FF0000"/>
              </a:solidFill>
              <a:latin typeface="+mj-lt"/>
            </a:endParaRPr>
          </a:p>
          <a:p>
            <a:pPr marL="285750" indent="-285750">
              <a:buBlip>
                <a:blip r:embed="rId4"/>
              </a:buBlip>
            </a:pPr>
            <a:r>
              <a:rPr lang="en-US" dirty="0">
                <a:solidFill>
                  <a:schemeClr val="tx1">
                    <a:lumMod val="50000"/>
                    <a:lumOff val="50000"/>
                  </a:schemeClr>
                </a:solidFill>
                <a:latin typeface="+mj-lt"/>
              </a:rPr>
              <a:t>There are 3 clusters that have no correlation of the response variable and the rest of the variables above the </a:t>
            </a:r>
            <a:r>
              <a:rPr lang="en-US" dirty="0" err="1">
                <a:solidFill>
                  <a:schemeClr val="tx1">
                    <a:lumMod val="50000"/>
                    <a:lumOff val="50000"/>
                  </a:schemeClr>
                </a:solidFill>
                <a:latin typeface="+mj-lt"/>
              </a:rPr>
              <a:t>correlation_threshold</a:t>
            </a:r>
            <a:r>
              <a:rPr lang="en-US" dirty="0">
                <a:solidFill>
                  <a:schemeClr val="tx1">
                    <a:lumMod val="50000"/>
                    <a:lumOff val="50000"/>
                  </a:schemeClr>
                </a:solidFill>
                <a:latin typeface="+mj-lt"/>
              </a:rPr>
              <a:t> and we remove them to have the final cluster list of </a:t>
            </a:r>
            <a:r>
              <a:rPr lang="en-US" b="1" dirty="0">
                <a:solidFill>
                  <a:schemeClr val="tx1">
                    <a:lumMod val="50000"/>
                    <a:lumOff val="50000"/>
                  </a:schemeClr>
                </a:solidFill>
                <a:latin typeface="+mj-lt"/>
                <a:hlinkClick r:id="rId5" action="ppaction://hlinkfile"/>
              </a:rPr>
              <a:t>72 clusters</a:t>
            </a:r>
            <a:r>
              <a:rPr lang="en-US" b="1" dirty="0">
                <a:solidFill>
                  <a:schemeClr val="tx1">
                    <a:lumMod val="50000"/>
                    <a:lumOff val="50000"/>
                  </a:schemeClr>
                </a:solidFill>
                <a:latin typeface="+mj-lt"/>
              </a:rPr>
              <a:t>. They have coverage across the city.</a:t>
            </a:r>
          </a:p>
          <a:p>
            <a:pPr marL="285750" indent="-285750">
              <a:buFont typeface="Wingdings" panose="05000000000000000000" pitchFamily="2" charset="2"/>
              <a:buChar char="Ø"/>
            </a:pPr>
            <a:endParaRPr lang="en-US" dirty="0"/>
          </a:p>
        </p:txBody>
      </p:sp>
      <p:pic>
        <p:nvPicPr>
          <p:cNvPr id="4" name="Picture 3">
            <a:extLst>
              <a:ext uri="{FF2B5EF4-FFF2-40B4-BE49-F238E27FC236}">
                <a16:creationId xmlns:a16="http://schemas.microsoft.com/office/drawing/2014/main" id="{C6010F2C-6C90-4DB9-BAC2-D4CADBF94B13}"/>
              </a:ext>
            </a:extLst>
          </p:cNvPr>
          <p:cNvPicPr>
            <a:picLocks noChangeAspect="1"/>
          </p:cNvPicPr>
          <p:nvPr/>
        </p:nvPicPr>
        <p:blipFill>
          <a:blip r:embed="rId6"/>
          <a:stretch>
            <a:fillRect/>
          </a:stretch>
        </p:blipFill>
        <p:spPr>
          <a:xfrm>
            <a:off x="1585112" y="3203606"/>
            <a:ext cx="9021776" cy="3441833"/>
          </a:xfrm>
          <a:prstGeom prst="rect">
            <a:avLst/>
          </a:prstGeom>
        </p:spPr>
      </p:pic>
      <p:pic>
        <p:nvPicPr>
          <p:cNvPr id="9" name="Picture 8">
            <a:extLst>
              <a:ext uri="{FF2B5EF4-FFF2-40B4-BE49-F238E27FC236}">
                <a16:creationId xmlns:a16="http://schemas.microsoft.com/office/drawing/2014/main" id="{2FE4FA91-0505-4B4B-BD63-23160AE5D593}"/>
              </a:ext>
            </a:extLst>
          </p:cNvPr>
          <p:cNvPicPr>
            <a:picLocks noChangeAspect="1"/>
          </p:cNvPicPr>
          <p:nvPr/>
        </p:nvPicPr>
        <p:blipFill>
          <a:blip r:embed="rId4"/>
          <a:stretch>
            <a:fillRect/>
          </a:stretch>
        </p:blipFill>
        <p:spPr>
          <a:xfrm flipH="1">
            <a:off x="23917" y="5680104"/>
            <a:ext cx="1097375" cy="1091279"/>
          </a:xfrm>
          <a:prstGeom prst="rect">
            <a:avLst/>
          </a:prstGeom>
        </p:spPr>
      </p:pic>
      <p:pic>
        <p:nvPicPr>
          <p:cNvPr id="10" name="Picture 9">
            <a:extLst>
              <a:ext uri="{FF2B5EF4-FFF2-40B4-BE49-F238E27FC236}">
                <a16:creationId xmlns:a16="http://schemas.microsoft.com/office/drawing/2014/main" id="{68FE4AA7-0FE4-46E3-9097-338A64755101}"/>
              </a:ext>
            </a:extLst>
          </p:cNvPr>
          <p:cNvPicPr>
            <a:picLocks noChangeAspect="1"/>
          </p:cNvPicPr>
          <p:nvPr/>
        </p:nvPicPr>
        <p:blipFill>
          <a:blip r:embed="rId4"/>
          <a:stretch>
            <a:fillRect/>
          </a:stretch>
        </p:blipFill>
        <p:spPr>
          <a:xfrm>
            <a:off x="966709" y="5913740"/>
            <a:ext cx="824521" cy="819941"/>
          </a:xfrm>
          <a:prstGeom prst="rect">
            <a:avLst/>
          </a:prstGeom>
        </p:spPr>
      </p:pic>
      <p:pic>
        <p:nvPicPr>
          <p:cNvPr id="11" name="Picture 10">
            <a:extLst>
              <a:ext uri="{FF2B5EF4-FFF2-40B4-BE49-F238E27FC236}">
                <a16:creationId xmlns:a16="http://schemas.microsoft.com/office/drawing/2014/main" id="{5931D3BD-C9B2-4696-BD0E-B1EDD8C28B3F}"/>
              </a:ext>
            </a:extLst>
          </p:cNvPr>
          <p:cNvPicPr>
            <a:picLocks noChangeAspect="1"/>
          </p:cNvPicPr>
          <p:nvPr/>
        </p:nvPicPr>
        <p:blipFill>
          <a:blip r:embed="rId4"/>
          <a:stretch>
            <a:fillRect/>
          </a:stretch>
        </p:blipFill>
        <p:spPr>
          <a:xfrm flipH="1">
            <a:off x="11499956" y="5944712"/>
            <a:ext cx="824521" cy="819941"/>
          </a:xfrm>
          <a:prstGeom prst="rect">
            <a:avLst/>
          </a:prstGeom>
        </p:spPr>
      </p:pic>
      <p:pic>
        <p:nvPicPr>
          <p:cNvPr id="12" name="Picture 11">
            <a:extLst>
              <a:ext uri="{FF2B5EF4-FFF2-40B4-BE49-F238E27FC236}">
                <a16:creationId xmlns:a16="http://schemas.microsoft.com/office/drawing/2014/main" id="{B5624DB4-AF94-411E-AC48-D8473B22A175}"/>
              </a:ext>
            </a:extLst>
          </p:cNvPr>
          <p:cNvPicPr>
            <a:picLocks noChangeAspect="1"/>
          </p:cNvPicPr>
          <p:nvPr/>
        </p:nvPicPr>
        <p:blipFill>
          <a:blip r:embed="rId4"/>
          <a:stretch>
            <a:fillRect/>
          </a:stretch>
        </p:blipFill>
        <p:spPr>
          <a:xfrm>
            <a:off x="10557164" y="5711076"/>
            <a:ext cx="1097375" cy="1091279"/>
          </a:xfrm>
          <a:prstGeom prst="rect">
            <a:avLst/>
          </a:prstGeom>
        </p:spPr>
      </p:pic>
      <p:graphicFrame>
        <p:nvGraphicFramePr>
          <p:cNvPr id="13" name="Object 12">
            <a:extLst>
              <a:ext uri="{FF2B5EF4-FFF2-40B4-BE49-F238E27FC236}">
                <a16:creationId xmlns:a16="http://schemas.microsoft.com/office/drawing/2014/main" id="{58C257BE-BF22-4DC9-93F1-0361F445A25B}"/>
              </a:ext>
            </a:extLst>
          </p:cNvPr>
          <p:cNvGraphicFramePr>
            <a:graphicFrameLocks noChangeAspect="1"/>
          </p:cNvGraphicFramePr>
          <p:nvPr>
            <p:extLst>
              <p:ext uri="{D42A27DB-BD31-4B8C-83A1-F6EECF244321}">
                <p14:modId xmlns:p14="http://schemas.microsoft.com/office/powerpoint/2010/main" val="2814423526"/>
              </p:ext>
            </p:extLst>
          </p:nvPr>
        </p:nvGraphicFramePr>
        <p:xfrm>
          <a:off x="10706802" y="4146309"/>
          <a:ext cx="947737" cy="439737"/>
        </p:xfrm>
        <a:graphic>
          <a:graphicData uri="http://schemas.openxmlformats.org/presentationml/2006/ole">
            <mc:AlternateContent xmlns:mc="http://schemas.openxmlformats.org/markup-compatibility/2006">
              <mc:Choice xmlns:v="urn:schemas-microsoft-com:vml" Requires="v">
                <p:oleObj spid="_x0000_s10258" name="Packager Shell Object" showAsIcon="1" r:id="rId7" imgW="948240" imgH="439560" progId="Package">
                  <p:embed/>
                </p:oleObj>
              </mc:Choice>
              <mc:Fallback>
                <p:oleObj name="Packager Shell Object" showAsIcon="1" r:id="rId7" imgW="948240" imgH="439560" progId="Package">
                  <p:embed/>
                  <p:pic>
                    <p:nvPicPr>
                      <p:cNvPr id="0" name=""/>
                      <p:cNvPicPr/>
                      <p:nvPr/>
                    </p:nvPicPr>
                    <p:blipFill>
                      <a:blip r:embed="rId8"/>
                      <a:stretch>
                        <a:fillRect/>
                      </a:stretch>
                    </p:blipFill>
                    <p:spPr>
                      <a:xfrm>
                        <a:off x="10706802" y="4146309"/>
                        <a:ext cx="947737" cy="439737"/>
                      </a:xfrm>
                      <a:prstGeom prst="rect">
                        <a:avLst/>
                      </a:prstGeom>
                    </p:spPr>
                  </p:pic>
                </p:oleObj>
              </mc:Fallback>
            </mc:AlternateContent>
          </a:graphicData>
        </a:graphic>
      </p:graphicFrame>
    </p:spTree>
    <p:extLst>
      <p:ext uri="{BB962C8B-B14F-4D97-AF65-F5344CB8AC3E}">
        <p14:creationId xmlns:p14="http://schemas.microsoft.com/office/powerpoint/2010/main" val="109089991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 Predictive modeling</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3"/>
          <a:stretch>
            <a:fillRect/>
          </a:stretch>
        </p:blipFill>
        <p:spPr>
          <a:xfrm rot="575769">
            <a:off x="11175580" y="156336"/>
            <a:ext cx="824521" cy="819941"/>
          </a:xfrm>
          <a:prstGeom prst="rect">
            <a:avLst/>
          </a:prstGeom>
        </p:spPr>
      </p:pic>
      <p:sp>
        <p:nvSpPr>
          <p:cNvPr id="8" name="TextBox 7">
            <a:extLst>
              <a:ext uri="{FF2B5EF4-FFF2-40B4-BE49-F238E27FC236}">
                <a16:creationId xmlns:a16="http://schemas.microsoft.com/office/drawing/2014/main" id="{1EA0C4A0-BD5C-40C6-BF4A-9FBBEA0D0317}"/>
              </a:ext>
            </a:extLst>
          </p:cNvPr>
          <p:cNvSpPr txBox="1"/>
          <p:nvPr/>
        </p:nvSpPr>
        <p:spPr>
          <a:xfrm>
            <a:off x="709031" y="660809"/>
            <a:ext cx="11895229" cy="2308324"/>
          </a:xfrm>
          <a:prstGeom prst="rect">
            <a:avLst/>
          </a:prstGeom>
          <a:noFill/>
        </p:spPr>
        <p:txBody>
          <a:bodyPr wrap="square" rtlCol="0">
            <a:spAutoFit/>
          </a:bodyPr>
          <a:lstStyle/>
          <a:p>
            <a:endParaRPr lang="en-US" b="1" dirty="0"/>
          </a:p>
          <a:p>
            <a:pPr marL="285750" indent="-285750">
              <a:buBlip>
                <a:blip r:embed="rId3"/>
              </a:buBlip>
            </a:pPr>
            <a:r>
              <a:rPr lang="en-US" dirty="0">
                <a:solidFill>
                  <a:schemeClr val="tx1">
                    <a:lumMod val="50000"/>
                    <a:lumOff val="50000"/>
                  </a:schemeClr>
                </a:solidFill>
                <a:latin typeface="+mj-lt"/>
              </a:rPr>
              <a:t>We divide our set into training and test</a:t>
            </a:r>
          </a:p>
          <a:p>
            <a:pPr marL="285750" indent="-285750">
              <a:buBlip>
                <a:blip r:embed="rId3"/>
              </a:buBlip>
            </a:pPr>
            <a:r>
              <a:rPr lang="en-US" dirty="0">
                <a:solidFill>
                  <a:schemeClr val="tx1">
                    <a:lumMod val="50000"/>
                    <a:lumOff val="50000"/>
                  </a:schemeClr>
                </a:solidFill>
                <a:latin typeface="+mj-lt"/>
              </a:rPr>
              <a:t>For testing purposes, we define all values after 1st August 2018</a:t>
            </a: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r>
              <a:rPr lang="en-US" dirty="0">
                <a:solidFill>
                  <a:schemeClr val="tx1">
                    <a:lumMod val="50000"/>
                    <a:lumOff val="50000"/>
                  </a:schemeClr>
                </a:solidFill>
                <a:latin typeface="+mj-lt"/>
              </a:rPr>
              <a:t>Next, we create ARIMA model for each one of our 72 clusters:</a:t>
            </a:r>
          </a:p>
          <a:p>
            <a:pPr marL="285750" indent="-285750">
              <a:buFont typeface="Wingdings" panose="05000000000000000000" pitchFamily="2" charset="2"/>
              <a:buChar char="Ø"/>
            </a:pPr>
            <a:endParaRPr lang="en-US" dirty="0"/>
          </a:p>
        </p:txBody>
      </p:sp>
      <p:pic>
        <p:nvPicPr>
          <p:cNvPr id="2" name="Picture 1">
            <a:extLst>
              <a:ext uri="{FF2B5EF4-FFF2-40B4-BE49-F238E27FC236}">
                <a16:creationId xmlns:a16="http://schemas.microsoft.com/office/drawing/2014/main" id="{8266B4CF-3634-4A36-888E-369CCD3078F2}"/>
              </a:ext>
            </a:extLst>
          </p:cNvPr>
          <p:cNvPicPr>
            <a:picLocks noChangeAspect="1"/>
          </p:cNvPicPr>
          <p:nvPr/>
        </p:nvPicPr>
        <p:blipFill>
          <a:blip r:embed="rId4"/>
          <a:stretch>
            <a:fillRect/>
          </a:stretch>
        </p:blipFill>
        <p:spPr>
          <a:xfrm>
            <a:off x="1121292" y="1523340"/>
            <a:ext cx="3000375" cy="790575"/>
          </a:xfrm>
          <a:prstGeom prst="rect">
            <a:avLst/>
          </a:prstGeom>
        </p:spPr>
      </p:pic>
      <p:pic>
        <p:nvPicPr>
          <p:cNvPr id="9" name="Picture 8">
            <a:extLst>
              <a:ext uri="{FF2B5EF4-FFF2-40B4-BE49-F238E27FC236}">
                <a16:creationId xmlns:a16="http://schemas.microsoft.com/office/drawing/2014/main" id="{3915CE00-D2D7-422D-9D1C-C48327FC50E1}"/>
              </a:ext>
            </a:extLst>
          </p:cNvPr>
          <p:cNvPicPr>
            <a:picLocks noChangeAspect="1"/>
          </p:cNvPicPr>
          <p:nvPr/>
        </p:nvPicPr>
        <p:blipFill>
          <a:blip r:embed="rId5"/>
          <a:stretch>
            <a:fillRect/>
          </a:stretch>
        </p:blipFill>
        <p:spPr>
          <a:xfrm>
            <a:off x="643057" y="3009838"/>
            <a:ext cx="4477375" cy="2962688"/>
          </a:xfrm>
          <a:prstGeom prst="rect">
            <a:avLst/>
          </a:prstGeom>
        </p:spPr>
      </p:pic>
      <p:pic>
        <p:nvPicPr>
          <p:cNvPr id="11" name="Picture 10">
            <a:extLst>
              <a:ext uri="{FF2B5EF4-FFF2-40B4-BE49-F238E27FC236}">
                <a16:creationId xmlns:a16="http://schemas.microsoft.com/office/drawing/2014/main" id="{2CF659C8-A329-4578-9D52-8ABD597BD0CC}"/>
              </a:ext>
            </a:extLst>
          </p:cNvPr>
          <p:cNvPicPr>
            <a:picLocks noChangeAspect="1"/>
          </p:cNvPicPr>
          <p:nvPr/>
        </p:nvPicPr>
        <p:blipFill>
          <a:blip r:embed="rId6"/>
          <a:stretch>
            <a:fillRect/>
          </a:stretch>
        </p:blipFill>
        <p:spPr>
          <a:xfrm>
            <a:off x="5723801" y="3429000"/>
            <a:ext cx="6249272" cy="1543265"/>
          </a:xfrm>
          <a:prstGeom prst="rect">
            <a:avLst/>
          </a:prstGeom>
        </p:spPr>
      </p:pic>
      <p:sp>
        <p:nvSpPr>
          <p:cNvPr id="12" name="TextBox 11">
            <a:extLst>
              <a:ext uri="{FF2B5EF4-FFF2-40B4-BE49-F238E27FC236}">
                <a16:creationId xmlns:a16="http://schemas.microsoft.com/office/drawing/2014/main" id="{0A40BC75-84B8-4FB2-BEB7-D050239C2B68}"/>
              </a:ext>
            </a:extLst>
          </p:cNvPr>
          <p:cNvSpPr txBox="1"/>
          <p:nvPr/>
        </p:nvSpPr>
        <p:spPr>
          <a:xfrm>
            <a:off x="5723801" y="2940248"/>
            <a:ext cx="4924641" cy="369332"/>
          </a:xfrm>
          <a:prstGeom prst="rect">
            <a:avLst/>
          </a:prstGeom>
          <a:noFill/>
        </p:spPr>
        <p:txBody>
          <a:bodyPr wrap="square" rtlCol="0">
            <a:spAutoFit/>
          </a:bodyPr>
          <a:lstStyle/>
          <a:p>
            <a:r>
              <a:rPr lang="en-US" dirty="0">
                <a:solidFill>
                  <a:schemeClr val="tx1">
                    <a:lumMod val="50000"/>
                    <a:lumOff val="50000"/>
                  </a:schemeClr>
                </a:solidFill>
              </a:rPr>
              <a:t>These are the results for first cluster:</a:t>
            </a:r>
          </a:p>
        </p:txBody>
      </p:sp>
    </p:spTree>
    <p:extLst>
      <p:ext uri="{BB962C8B-B14F-4D97-AF65-F5344CB8AC3E}">
        <p14:creationId xmlns:p14="http://schemas.microsoft.com/office/powerpoint/2010/main" val="291931277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9287C3D2-6298-4746-A949-E6337ED78BFF}"/>
              </a:ext>
            </a:extLst>
          </p:cNvPr>
          <p:cNvSpPr txBox="1"/>
          <p:nvPr/>
        </p:nvSpPr>
        <p:spPr>
          <a:xfrm>
            <a:off x="2071937" y="203378"/>
            <a:ext cx="858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VII. ACCURACY OF THE MODELS</a:t>
            </a:r>
          </a:p>
        </p:txBody>
      </p:sp>
      <p:pic>
        <p:nvPicPr>
          <p:cNvPr id="6" name="Picture 5">
            <a:extLst>
              <a:ext uri="{FF2B5EF4-FFF2-40B4-BE49-F238E27FC236}">
                <a16:creationId xmlns:a16="http://schemas.microsoft.com/office/drawing/2014/main" id="{BABC9EDC-0934-4CF6-A982-C480509BA79F}"/>
              </a:ext>
            </a:extLst>
          </p:cNvPr>
          <p:cNvPicPr>
            <a:picLocks noChangeAspect="1"/>
          </p:cNvPicPr>
          <p:nvPr/>
        </p:nvPicPr>
        <p:blipFill>
          <a:blip r:embed="rId4"/>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99679139-BAF6-4063-9FE6-6FC302F9BE34}"/>
              </a:ext>
            </a:extLst>
          </p:cNvPr>
          <p:cNvPicPr>
            <a:picLocks noChangeAspect="1"/>
          </p:cNvPicPr>
          <p:nvPr/>
        </p:nvPicPr>
        <p:blipFill>
          <a:blip r:embed="rId4"/>
          <a:stretch>
            <a:fillRect/>
          </a:stretch>
        </p:blipFill>
        <p:spPr>
          <a:xfrm rot="575769">
            <a:off x="11175580" y="156336"/>
            <a:ext cx="824521" cy="819941"/>
          </a:xfrm>
          <a:prstGeom prst="rect">
            <a:avLst/>
          </a:prstGeom>
        </p:spPr>
      </p:pic>
      <p:sp>
        <p:nvSpPr>
          <p:cNvPr id="10" name="TextBox 9">
            <a:extLst>
              <a:ext uri="{FF2B5EF4-FFF2-40B4-BE49-F238E27FC236}">
                <a16:creationId xmlns:a16="http://schemas.microsoft.com/office/drawing/2014/main" id="{90FC9C89-7319-426F-B883-4F6EE6F3DDFC}"/>
              </a:ext>
            </a:extLst>
          </p:cNvPr>
          <p:cNvSpPr txBox="1"/>
          <p:nvPr/>
        </p:nvSpPr>
        <p:spPr>
          <a:xfrm>
            <a:off x="185920" y="1193897"/>
            <a:ext cx="11895229" cy="5570756"/>
          </a:xfrm>
          <a:prstGeom prst="rect">
            <a:avLst/>
          </a:prstGeom>
          <a:noFill/>
        </p:spPr>
        <p:txBody>
          <a:bodyPr wrap="square" rtlCol="0">
            <a:spAutoFit/>
          </a:bodyPr>
          <a:lstStyle/>
          <a:p>
            <a:endParaRPr lang="en-US" b="1" dirty="0"/>
          </a:p>
          <a:p>
            <a:pPr marL="742950" lvl="1" indent="-285750">
              <a:buBlip>
                <a:blip r:embed="rId4"/>
              </a:buBlip>
            </a:pPr>
            <a:r>
              <a:rPr lang="en-US" sz="3200" dirty="0">
                <a:solidFill>
                  <a:schemeClr val="tx1">
                    <a:lumMod val="50000"/>
                    <a:lumOff val="50000"/>
                  </a:schemeClr>
                </a:solidFill>
                <a:latin typeface="+mj-lt"/>
              </a:rPr>
              <a:t>Validation of our results -&gt; </a:t>
            </a:r>
          </a:p>
          <a:p>
            <a:pPr marL="742950" lvl="1" indent="-285750">
              <a:buBlip>
                <a:blip r:embed="rId4"/>
              </a:buBlip>
            </a:pPr>
            <a:r>
              <a:rPr lang="en-US" sz="3200" dirty="0">
                <a:solidFill>
                  <a:schemeClr val="tx1">
                    <a:lumMod val="50000"/>
                    <a:lumOff val="50000"/>
                  </a:schemeClr>
                </a:solidFill>
                <a:latin typeface="+mj-lt"/>
              </a:rPr>
              <a:t>Code:</a:t>
            </a: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endParaRPr lang="en-US" sz="3200" dirty="0">
              <a:solidFill>
                <a:schemeClr val="tx1">
                  <a:lumMod val="50000"/>
                  <a:lumOff val="50000"/>
                </a:schemeClr>
              </a:solidFill>
              <a:latin typeface="+mj-lt"/>
            </a:endParaRPr>
          </a:p>
          <a:p>
            <a:pPr marL="742950" lvl="1" indent="-285750">
              <a:buBlip>
                <a:blip r:embed="rId4"/>
              </a:buBlip>
            </a:pPr>
            <a:r>
              <a:rPr lang="en-US" sz="3200" dirty="0">
                <a:solidFill>
                  <a:schemeClr val="tx1">
                    <a:lumMod val="50000"/>
                    <a:lumOff val="50000"/>
                  </a:schemeClr>
                </a:solidFill>
                <a:latin typeface="+mj-lt"/>
              </a:rPr>
              <a:t>Build a predictive model for the chance of exceedance of 50 µg/m3 average for the day adjusted PM10 concentration at every geo-unit</a:t>
            </a:r>
          </a:p>
          <a:p>
            <a:endParaRPr lang="en-US" dirty="0"/>
          </a:p>
        </p:txBody>
      </p:sp>
      <p:graphicFrame>
        <p:nvGraphicFramePr>
          <p:cNvPr id="13" name="Object 12">
            <a:extLst>
              <a:ext uri="{FF2B5EF4-FFF2-40B4-BE49-F238E27FC236}">
                <a16:creationId xmlns:a16="http://schemas.microsoft.com/office/drawing/2014/main" id="{D0DA90CB-A597-4494-A26B-6BF9EA969DAE}"/>
              </a:ext>
            </a:extLst>
          </p:cNvPr>
          <p:cNvGraphicFramePr>
            <a:graphicFrameLocks noChangeAspect="1"/>
          </p:cNvGraphicFramePr>
          <p:nvPr>
            <p:extLst>
              <p:ext uri="{D42A27DB-BD31-4B8C-83A1-F6EECF244321}">
                <p14:modId xmlns:p14="http://schemas.microsoft.com/office/powerpoint/2010/main" val="4178024519"/>
              </p:ext>
            </p:extLst>
          </p:nvPr>
        </p:nvGraphicFramePr>
        <p:xfrm>
          <a:off x="5312568" y="1640325"/>
          <a:ext cx="1566863" cy="439737"/>
        </p:xfrm>
        <a:graphic>
          <a:graphicData uri="http://schemas.openxmlformats.org/presentationml/2006/ole">
            <mc:AlternateContent xmlns:mc="http://schemas.openxmlformats.org/markup-compatibility/2006">
              <mc:Choice xmlns:v="urn:schemas-microsoft-com:vml" Requires="v">
                <p:oleObj spid="_x0000_s11288" name="Packager Shell Object" showAsIcon="1" r:id="rId5" imgW="1567440" imgH="439560" progId="Package">
                  <p:embed/>
                </p:oleObj>
              </mc:Choice>
              <mc:Fallback>
                <p:oleObj name="Packager Shell Object" showAsIcon="1" r:id="rId5" imgW="1567440" imgH="439560" progId="Package">
                  <p:embed/>
                  <p:pic>
                    <p:nvPicPr>
                      <p:cNvPr id="0" name=""/>
                      <p:cNvPicPr/>
                      <p:nvPr/>
                    </p:nvPicPr>
                    <p:blipFill>
                      <a:blip r:embed="rId6"/>
                      <a:stretch>
                        <a:fillRect/>
                      </a:stretch>
                    </p:blipFill>
                    <p:spPr>
                      <a:xfrm>
                        <a:off x="5312568" y="1640325"/>
                        <a:ext cx="1566863" cy="439737"/>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EC3B3EEF-6BDE-4408-A32A-41A740E22773}"/>
              </a:ext>
            </a:extLst>
          </p:cNvPr>
          <p:cNvSpPr txBox="1"/>
          <p:nvPr/>
        </p:nvSpPr>
        <p:spPr>
          <a:xfrm>
            <a:off x="2872509" y="5006109"/>
            <a:ext cx="4277102" cy="1459346"/>
          </a:xfrm>
          <a:prstGeom prst="rect">
            <a:avLst/>
          </a:prstGeom>
          <a:noFill/>
        </p:spPr>
        <p:txBody>
          <a:bodyPr wrap="square" rtlCol="0">
            <a:spAutoFit/>
          </a:bodyPr>
          <a:lstStyle/>
          <a:p>
            <a:endParaRPr lang="en-US" dirty="0"/>
          </a:p>
        </p:txBody>
      </p:sp>
      <p:sp>
        <p:nvSpPr>
          <p:cNvPr id="23" name="Rectangle 8">
            <a:extLst>
              <a:ext uri="{FF2B5EF4-FFF2-40B4-BE49-F238E27FC236}">
                <a16:creationId xmlns:a16="http://schemas.microsoft.com/office/drawing/2014/main" id="{31E55198-BB34-4C89-98FF-C825DFED7AEC}"/>
              </a:ext>
            </a:extLst>
          </p:cNvPr>
          <p:cNvSpPr>
            <a:spLocks noChangeArrowheads="1"/>
          </p:cNvSpPr>
          <p:nvPr/>
        </p:nvSpPr>
        <p:spPr bwMode="auto">
          <a:xfrm>
            <a:off x="1773382" y="3364407"/>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9">
            <a:extLst>
              <a:ext uri="{FF2B5EF4-FFF2-40B4-BE49-F238E27FC236}">
                <a16:creationId xmlns:a16="http://schemas.microsoft.com/office/drawing/2014/main" id="{648D672D-1718-450B-88CE-239D2CCBBE7C}"/>
              </a:ext>
            </a:extLst>
          </p:cNvPr>
          <p:cNvSpPr>
            <a:spLocks noChangeArrowheads="1"/>
          </p:cNvSpPr>
          <p:nvPr/>
        </p:nvSpPr>
        <p:spPr bwMode="auto">
          <a:xfrm>
            <a:off x="709031" y="2451564"/>
            <a:ext cx="9589485" cy="2554545"/>
          </a:xfrm>
          <a:prstGeom prst="rect">
            <a:avLst/>
          </a:prstGeom>
          <a:ln>
            <a:prstDash val="dash"/>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3"/>
          </a:lnRef>
          <a:fillRef idx="1">
            <a:schemeClr val="lt1"/>
          </a:fillRef>
          <a:effectRef idx="0">
            <a:schemeClr val="accent3"/>
          </a:effectRef>
          <a:fontRef idx="minor">
            <a:schemeClr val="dk1"/>
          </a:fontRef>
        </p:style>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results &lt;- list()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for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in 1:length(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results[[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predict(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arima_list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newxreg</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]][,3:length(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colnames</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  }</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comparison &lt;- list()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for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in 1:length(</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comparison[[</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as.numeric</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(mean(results[[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]][[1]])) /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as.numeric</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lapply</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test_list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i</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]]["P1"], mean)) * 100</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z &lt;- </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as.data.frame</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unlist</a:t>
            </a:r>
            <a:r>
              <a:rPr kumimoji="0" lang="en-US" altLang="en-US" sz="1600" b="0" i="1" u="none" strike="noStrike" cap="none" normalizeH="0" baseline="0" dirty="0">
                <a:ln>
                  <a:noFill/>
                </a:ln>
                <a:solidFill>
                  <a:schemeClr val="tx1">
                    <a:lumMod val="50000"/>
                    <a:lumOff val="50000"/>
                  </a:schemeClr>
                </a:solidFill>
                <a:effectLst/>
                <a:cs typeface="Arial" panose="020B0604020202020204" pitchFamily="34" charset="0"/>
              </a:rPr>
              <a:t>(comparison))</a:t>
            </a:r>
            <a:endParaRPr kumimoji="0" lang="en-US" altLang="en-US" sz="1600" b="0" i="1" u="none" strike="noStrike" cap="none" normalizeH="0" baseline="0" dirty="0">
              <a:ln>
                <a:noFill/>
              </a:ln>
              <a:solidFill>
                <a:schemeClr val="tx1">
                  <a:lumMod val="50000"/>
                  <a:lumOff val="5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z$cluster</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 &lt;- names(</a:t>
            </a:r>
            <a:r>
              <a:rPr kumimoji="0" lang="en-US" altLang="en-US" sz="1600" b="0" i="1" u="none" strike="noStrike" cap="none" normalizeH="0" baseline="0" dirty="0" err="1">
                <a:ln>
                  <a:noFill/>
                </a:ln>
                <a:solidFill>
                  <a:schemeClr val="tx1">
                    <a:lumMod val="50000"/>
                    <a:lumOff val="50000"/>
                  </a:schemeClr>
                </a:solidFill>
                <a:effectLst/>
                <a:latin typeface="Arial" panose="020B0604020202020204" pitchFamily="34" charset="0"/>
                <a:cs typeface="Arial" panose="020B0604020202020204" pitchFamily="34" charset="0"/>
              </a:rPr>
              <a:t>arima_list</a:t>
            </a:r>
            <a:r>
              <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cs typeface="Arial" panose="020B0604020202020204" pitchFamily="34" charset="0"/>
              </a:rPr>
              <a:t>)</a:t>
            </a:r>
            <a:endParaRPr kumimoji="0" lang="en-US" altLang="en-US" sz="1600" b="0" i="1" u="none" strike="noStrike" cap="none" normalizeH="0" baseline="0" dirty="0">
              <a:ln>
                <a:noFill/>
              </a:ln>
              <a:solidFill>
                <a:schemeClr val="tx1">
                  <a:lumMod val="50000"/>
                  <a:lumOff val="50000"/>
                </a:schemeClr>
              </a:solidFill>
              <a:effectLst/>
              <a:latin typeface="Arial" panose="020B0604020202020204" pitchFamily="34" charset="0"/>
            </a:endParaRPr>
          </a:p>
        </p:txBody>
      </p:sp>
    </p:spTree>
    <p:extLst>
      <p:ext uri="{BB962C8B-B14F-4D97-AF65-F5344CB8AC3E}">
        <p14:creationId xmlns:p14="http://schemas.microsoft.com/office/powerpoint/2010/main" val="26289496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Текстово поле 19">
            <a:extLst>
              <a:ext uri="{FF2B5EF4-FFF2-40B4-BE49-F238E27FC236}">
                <a16:creationId xmlns:a16="http://schemas.microsoft.com/office/drawing/2014/main" id="{3CA7B101-EC61-4D6D-B65D-A2DC83D9823B}"/>
              </a:ext>
            </a:extLst>
          </p:cNvPr>
          <p:cNvSpPr txBox="1"/>
          <p:nvPr/>
        </p:nvSpPr>
        <p:spPr>
          <a:xfrm>
            <a:off x="2524519" y="119344"/>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nchor="t">
            <a:spAutoFit/>
          </a:bodyPr>
          <a:lstStyle/>
          <a:p>
            <a:pPr algn="ctr"/>
            <a:r>
              <a:rPr lang="en-US" sz="4400" b="1" dirty="0">
                <a:solidFill>
                  <a:schemeClr val="bg1"/>
                </a:solidFill>
                <a:latin typeface="Stencil" panose="040409050D0802020404" pitchFamily="82" charset="0"/>
              </a:rPr>
              <a:t>Prediction comparison</a:t>
            </a:r>
            <a:endParaRPr lang="en-US" sz="4400" b="1" dirty="0" err="1">
              <a:solidFill>
                <a:schemeClr val="bg1"/>
              </a:solidFill>
              <a:latin typeface="Stencil" panose="040409050D0802020404" pitchFamily="82" charset="0"/>
            </a:endParaRP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3"/>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3"/>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3"/>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3"/>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3"/>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3"/>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3"/>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3"/>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3"/>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3"/>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3"/>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3"/>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3"/>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3"/>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3"/>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3"/>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3"/>
          <a:stretch>
            <a:fillRect/>
          </a:stretch>
        </p:blipFill>
        <p:spPr>
          <a:xfrm flipH="1">
            <a:off x="11646611" y="5933050"/>
            <a:ext cx="824521" cy="819941"/>
          </a:xfrm>
          <a:prstGeom prst="rect">
            <a:avLst/>
          </a:prstGeom>
        </p:spPr>
      </p:pic>
      <p:pic>
        <p:nvPicPr>
          <p:cNvPr id="31" name="Picture 31" descr="A close up of text on a white background&#10;&#10;Description generated with very high confidence">
            <a:extLst>
              <a:ext uri="{FF2B5EF4-FFF2-40B4-BE49-F238E27FC236}">
                <a16:creationId xmlns:a16="http://schemas.microsoft.com/office/drawing/2014/main" id="{90A14051-8CB4-4151-9B9A-4520FFEFFE43}"/>
              </a:ext>
            </a:extLst>
          </p:cNvPr>
          <p:cNvPicPr>
            <a:picLocks noChangeAspect="1"/>
          </p:cNvPicPr>
          <p:nvPr/>
        </p:nvPicPr>
        <p:blipFill>
          <a:blip r:embed="rId4"/>
          <a:stretch>
            <a:fillRect/>
          </a:stretch>
        </p:blipFill>
        <p:spPr>
          <a:xfrm>
            <a:off x="308975" y="1296373"/>
            <a:ext cx="4997885" cy="4223501"/>
          </a:xfrm>
          <a:prstGeom prst="rect">
            <a:avLst/>
          </a:prstGeom>
        </p:spPr>
      </p:pic>
      <p:pic>
        <p:nvPicPr>
          <p:cNvPr id="33" name="Picture 33">
            <a:extLst>
              <a:ext uri="{FF2B5EF4-FFF2-40B4-BE49-F238E27FC236}">
                <a16:creationId xmlns:a16="http://schemas.microsoft.com/office/drawing/2014/main" id="{E33BFF8D-561B-4A83-BBA3-0F6A25F360AB}"/>
              </a:ext>
            </a:extLst>
          </p:cNvPr>
          <p:cNvPicPr>
            <a:picLocks noChangeAspect="1"/>
          </p:cNvPicPr>
          <p:nvPr/>
        </p:nvPicPr>
        <p:blipFill>
          <a:blip r:embed="rId5"/>
          <a:stretch>
            <a:fillRect/>
          </a:stretch>
        </p:blipFill>
        <p:spPr>
          <a:xfrm>
            <a:off x="5590783" y="2296961"/>
            <a:ext cx="5676378" cy="2055312"/>
          </a:xfrm>
          <a:prstGeom prst="rect">
            <a:avLst/>
          </a:prstGeom>
        </p:spPr>
      </p:pic>
    </p:spTree>
    <p:extLst>
      <p:ext uri="{BB962C8B-B14F-4D97-AF65-F5344CB8AC3E}">
        <p14:creationId xmlns:p14="http://schemas.microsoft.com/office/powerpoint/2010/main" val="309640461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2192001" cy="723684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65" y="610360"/>
            <a:ext cx="4658076" cy="4276725"/>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690" b="99569" l="0" r="96222"/>
                    </a14:imgEffect>
                  </a14:imgLayer>
                </a14:imgProps>
              </a:ext>
              <a:ext uri="{28A0092B-C50C-407E-A947-70E740481C1C}">
                <a14:useLocalDpi xmlns:a14="http://schemas.microsoft.com/office/drawing/2010/main" val="0"/>
              </a:ext>
            </a:extLst>
          </a:blip>
          <a:stretch>
            <a:fillRect/>
          </a:stretch>
        </p:blipFill>
        <p:spPr>
          <a:xfrm rot="21253085">
            <a:off x="-659636" y="2410065"/>
            <a:ext cx="3403381" cy="4625167"/>
          </a:xfrm>
          <a:prstGeom prst="rect">
            <a:avLst/>
          </a:prstGeom>
        </p:spPr>
      </p:pic>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2068" b="98622" l="2028" r="100000"/>
                    </a14:imgEffect>
                  </a14:imgLayer>
                </a14:imgProps>
              </a:ext>
              <a:ext uri="{28A0092B-C50C-407E-A947-70E740481C1C}">
                <a14:useLocalDpi xmlns:a14="http://schemas.microsoft.com/office/drawing/2010/main" val="0"/>
              </a:ext>
            </a:extLst>
          </a:blip>
          <a:stretch>
            <a:fillRect/>
          </a:stretch>
        </p:blipFill>
        <p:spPr>
          <a:xfrm>
            <a:off x="4918330" y="-23053"/>
            <a:ext cx="2355340" cy="3194878"/>
          </a:xfrm>
          <a:prstGeom prst="rect">
            <a:avLst/>
          </a:prstGeom>
        </p:spPr>
      </p:pic>
      <p:pic>
        <p:nvPicPr>
          <p:cNvPr id="14" name="Picture 1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1281" y="304800"/>
            <a:ext cx="3421483" cy="295491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2871" y="2913291"/>
            <a:ext cx="1675731" cy="3944709"/>
          </a:xfrm>
          <a:prstGeom prst="rect">
            <a:avLst/>
          </a:prstGeom>
        </p:spPr>
      </p:pic>
      <p:sp>
        <p:nvSpPr>
          <p:cNvPr id="9" name="Текстово поле 8"/>
          <p:cNvSpPr txBox="1"/>
          <p:nvPr/>
        </p:nvSpPr>
        <p:spPr>
          <a:xfrm>
            <a:off x="1736521" y="627496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Maria</a:t>
            </a:r>
            <a:endParaRPr lang="bg-BG" dirty="0"/>
          </a:p>
        </p:txBody>
      </p:sp>
      <p:sp>
        <p:nvSpPr>
          <p:cNvPr id="10" name="Текстово поле 9"/>
          <p:cNvSpPr txBox="1"/>
          <p:nvPr/>
        </p:nvSpPr>
        <p:spPr>
          <a:xfrm>
            <a:off x="9640348" y="609180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Ivo</a:t>
            </a:r>
            <a:endParaRPr lang="bg-BG" dirty="0"/>
          </a:p>
        </p:txBody>
      </p:sp>
      <p:sp>
        <p:nvSpPr>
          <p:cNvPr id="16" name="Текстово поле 15"/>
          <p:cNvSpPr txBox="1"/>
          <p:nvPr/>
        </p:nvSpPr>
        <p:spPr>
          <a:xfrm>
            <a:off x="7585046" y="4137171"/>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Veronica</a:t>
            </a:r>
            <a:endParaRPr lang="bg-BG" dirty="0"/>
          </a:p>
        </p:txBody>
      </p:sp>
      <p:sp>
        <p:nvSpPr>
          <p:cNvPr id="17" name="Текстово поле 16"/>
          <p:cNvSpPr txBox="1"/>
          <p:nvPr/>
        </p:nvSpPr>
        <p:spPr>
          <a:xfrm>
            <a:off x="1997977" y="2895600"/>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Denis</a:t>
            </a:r>
            <a:endParaRPr lang="bg-BG" dirty="0"/>
          </a:p>
        </p:txBody>
      </p:sp>
      <p:sp>
        <p:nvSpPr>
          <p:cNvPr id="18" name="Текстово поле 17"/>
          <p:cNvSpPr txBox="1"/>
          <p:nvPr/>
        </p:nvSpPr>
        <p:spPr>
          <a:xfrm>
            <a:off x="5093516" y="2534873"/>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Kiril</a:t>
            </a:r>
            <a:endParaRPr lang="bg-BG" dirty="0"/>
          </a:p>
        </p:txBody>
      </p:sp>
      <p:sp>
        <p:nvSpPr>
          <p:cNvPr id="20" name="Текстово поле 19"/>
          <p:cNvSpPr txBox="1"/>
          <p:nvPr/>
        </p:nvSpPr>
        <p:spPr>
          <a:xfrm>
            <a:off x="4437775" y="5712903"/>
            <a:ext cx="3640823"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Kiwi team</a:t>
            </a:r>
            <a:endParaRPr lang="bg-BG" sz="4400" dirty="0"/>
          </a:p>
        </p:txBody>
      </p:sp>
      <p:pic>
        <p:nvPicPr>
          <p:cNvPr id="21"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3118" y="4211291"/>
            <a:ext cx="1692406" cy="1692406"/>
          </a:xfrm>
          <a:prstGeom prst="rect">
            <a:avLst/>
          </a:prstGeom>
        </p:spPr>
      </p:pic>
      <p:pic>
        <p:nvPicPr>
          <p:cNvPr id="25" name="Картина 24" descr="flat,550x550,075,f.u4.jpg"/>
          <p:cNvPicPr>
            <a:picLocks noChangeAspect="1"/>
          </p:cNvPicPr>
          <p:nvPr/>
        </p:nvPicPr>
        <p:blipFill>
          <a:blip r:embed="rId14"/>
          <a:stretch>
            <a:fillRect/>
          </a:stretch>
        </p:blipFill>
        <p:spPr>
          <a:xfrm>
            <a:off x="5681278" y="915741"/>
            <a:ext cx="543352" cy="48522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6" name="Текстово поле 25"/>
          <p:cNvSpPr txBox="1"/>
          <p:nvPr/>
        </p:nvSpPr>
        <p:spPr>
          <a:xfrm rot="20388872">
            <a:off x="3407328" y="3843555"/>
            <a:ext cx="4872607"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a:latin typeface="Stencil" pitchFamily="82" charset="0"/>
              </a:rPr>
              <a:t>Thank you!</a:t>
            </a:r>
            <a:endParaRPr lang="bg-BG" sz="4400" dirty="0"/>
          </a:p>
        </p:txBody>
      </p:sp>
      <p:sp>
        <p:nvSpPr>
          <p:cNvPr id="19" name="TextBox 18">
            <a:extLst>
              <a:ext uri="{FF2B5EF4-FFF2-40B4-BE49-F238E27FC236}">
                <a16:creationId xmlns:a16="http://schemas.microsoft.com/office/drawing/2014/main" id="{E66D6F03-7367-43DB-945A-13B939AF6573}"/>
              </a:ext>
            </a:extLst>
          </p:cNvPr>
          <p:cNvSpPr txBox="1"/>
          <p:nvPr/>
        </p:nvSpPr>
        <p:spPr>
          <a:xfrm>
            <a:off x="119720" y="114007"/>
            <a:ext cx="353881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tx1">
                    <a:lumMod val="50000"/>
                    <a:lumOff val="50000"/>
                  </a:schemeClr>
                </a:solidFill>
                <a:latin typeface="Stencil" panose="040409050D0802020404" pitchFamily="82" charset="0"/>
                <a:cs typeface="Calibri"/>
              </a:rPr>
              <a:t> </a:t>
            </a:r>
            <a:r>
              <a:rPr lang="en-US" sz="2400" b="1" i="1" dirty="0">
                <a:solidFill>
                  <a:schemeClr val="tx1">
                    <a:lumMod val="50000"/>
                    <a:lumOff val="50000"/>
                  </a:schemeClr>
                </a:solidFill>
                <a:latin typeface="Stencil" panose="040409050D0802020404" pitchFamily="82" charset="0"/>
                <a:cs typeface="Calibri"/>
                <a:hlinkClick r:id="rId15"/>
              </a:rPr>
              <a:t>Datathon article (:</a:t>
            </a:r>
          </a:p>
        </p:txBody>
      </p:sp>
      <p:sp>
        <p:nvSpPr>
          <p:cNvPr id="23" name="TextBox 22">
            <a:extLst>
              <a:ext uri="{FF2B5EF4-FFF2-40B4-BE49-F238E27FC236}">
                <a16:creationId xmlns:a16="http://schemas.microsoft.com/office/drawing/2014/main" id="{943C244E-FFA2-40BF-807D-CA8602A854EF}"/>
              </a:ext>
            </a:extLst>
          </p:cNvPr>
          <p:cNvSpPr txBox="1"/>
          <p:nvPr/>
        </p:nvSpPr>
        <p:spPr>
          <a:xfrm>
            <a:off x="7485783" y="67407"/>
            <a:ext cx="563417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tx1">
                    <a:lumMod val="50000"/>
                    <a:lumOff val="50000"/>
                  </a:schemeClr>
                </a:solidFill>
                <a:latin typeface="Stencil" panose="040409050D0802020404" pitchFamily="82" charset="0"/>
                <a:cs typeface="Calibri"/>
                <a:hlinkClick r:id="rId16"/>
              </a:rPr>
              <a:t>Click here to try our code</a:t>
            </a:r>
            <a:r>
              <a:rPr lang="en-US" sz="2400" b="1" i="1" dirty="0">
                <a:solidFill>
                  <a:schemeClr val="tx1">
                    <a:lumMod val="50000"/>
                    <a:lumOff val="50000"/>
                  </a:schemeClr>
                </a:solidFill>
                <a:latin typeface="Stencil" panose="040409050D0802020404" pitchFamily="82" charset="0"/>
                <a:cs typeface="Calibri"/>
              </a:rPr>
              <a:t> </a:t>
            </a:r>
          </a:p>
        </p:txBody>
      </p:sp>
    </p:spTree>
    <p:extLst>
      <p:ext uri="{BB962C8B-B14F-4D97-AF65-F5344CB8AC3E}">
        <p14:creationId xmlns:p14="http://schemas.microsoft.com/office/powerpoint/2010/main" val="790760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0"/>
            <a:ext cx="12192001" cy="723684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65" y="610360"/>
            <a:ext cx="4658076" cy="4276725"/>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690" b="99569" l="0" r="96222"/>
                    </a14:imgEffect>
                  </a14:imgLayer>
                </a14:imgProps>
              </a:ext>
              <a:ext uri="{28A0092B-C50C-407E-A947-70E740481C1C}">
                <a14:useLocalDpi xmlns:a14="http://schemas.microsoft.com/office/drawing/2010/main" val="0"/>
              </a:ext>
            </a:extLst>
          </a:blip>
          <a:stretch>
            <a:fillRect/>
          </a:stretch>
        </p:blipFill>
        <p:spPr>
          <a:xfrm rot="21253085">
            <a:off x="-659636" y="2410065"/>
            <a:ext cx="3403381" cy="4625167"/>
          </a:xfrm>
          <a:prstGeom prst="rect">
            <a:avLst/>
          </a:prstGeom>
        </p:spPr>
      </p:pic>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2068" b="98622" l="2028" r="100000"/>
                    </a14:imgEffect>
                  </a14:imgLayer>
                </a14:imgProps>
              </a:ext>
              <a:ext uri="{28A0092B-C50C-407E-A947-70E740481C1C}">
                <a14:useLocalDpi xmlns:a14="http://schemas.microsoft.com/office/drawing/2010/main" val="0"/>
              </a:ext>
            </a:extLst>
          </a:blip>
          <a:stretch>
            <a:fillRect/>
          </a:stretch>
        </p:blipFill>
        <p:spPr>
          <a:xfrm>
            <a:off x="4918330" y="-23053"/>
            <a:ext cx="2355340" cy="3194878"/>
          </a:xfrm>
          <a:prstGeom prst="rect">
            <a:avLst/>
          </a:prstGeom>
        </p:spPr>
      </p:pic>
      <p:pic>
        <p:nvPicPr>
          <p:cNvPr id="14" name="Picture 1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1281" y="304800"/>
            <a:ext cx="3421483" cy="295491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2871" y="2913291"/>
            <a:ext cx="1675731" cy="3944709"/>
          </a:xfrm>
          <a:prstGeom prst="rect">
            <a:avLst/>
          </a:prstGeom>
        </p:spPr>
      </p:pic>
      <p:sp>
        <p:nvSpPr>
          <p:cNvPr id="9" name="Текстово поле 8"/>
          <p:cNvSpPr txBox="1"/>
          <p:nvPr/>
        </p:nvSpPr>
        <p:spPr>
          <a:xfrm>
            <a:off x="1736521" y="627496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Maria</a:t>
            </a:r>
            <a:endParaRPr lang="bg-BG" dirty="0"/>
          </a:p>
        </p:txBody>
      </p:sp>
      <p:sp>
        <p:nvSpPr>
          <p:cNvPr id="10" name="Текстово поле 9"/>
          <p:cNvSpPr txBox="1"/>
          <p:nvPr/>
        </p:nvSpPr>
        <p:spPr>
          <a:xfrm>
            <a:off x="9640348" y="6091805"/>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Ivo</a:t>
            </a:r>
            <a:endParaRPr lang="bg-BG" dirty="0"/>
          </a:p>
        </p:txBody>
      </p:sp>
      <p:sp>
        <p:nvSpPr>
          <p:cNvPr id="16" name="Текстово поле 15"/>
          <p:cNvSpPr txBox="1"/>
          <p:nvPr/>
        </p:nvSpPr>
        <p:spPr>
          <a:xfrm>
            <a:off x="7585046" y="4137171"/>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Veronica</a:t>
            </a:r>
            <a:endParaRPr lang="bg-BG" dirty="0"/>
          </a:p>
        </p:txBody>
      </p:sp>
      <p:sp>
        <p:nvSpPr>
          <p:cNvPr id="17" name="Текстово поле 16"/>
          <p:cNvSpPr txBox="1"/>
          <p:nvPr/>
        </p:nvSpPr>
        <p:spPr>
          <a:xfrm>
            <a:off x="1997977" y="2895600"/>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latin typeface="Stencil" pitchFamily="82" charset="0"/>
              </a:rPr>
              <a:t>Denis</a:t>
            </a:r>
            <a:endParaRPr lang="bg-BG" dirty="0"/>
          </a:p>
        </p:txBody>
      </p:sp>
      <p:sp>
        <p:nvSpPr>
          <p:cNvPr id="18" name="Текстово поле 17"/>
          <p:cNvSpPr txBox="1"/>
          <p:nvPr/>
        </p:nvSpPr>
        <p:spPr>
          <a:xfrm>
            <a:off x="5093516" y="2534873"/>
            <a:ext cx="1694576"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err="1">
                <a:latin typeface="Stencil" pitchFamily="82" charset="0"/>
              </a:rPr>
              <a:t>Kiril</a:t>
            </a:r>
            <a:endParaRPr lang="bg-BG" dirty="0"/>
          </a:p>
        </p:txBody>
      </p:sp>
      <p:sp>
        <p:nvSpPr>
          <p:cNvPr id="20" name="Текстово поле 19"/>
          <p:cNvSpPr txBox="1"/>
          <p:nvPr/>
        </p:nvSpPr>
        <p:spPr>
          <a:xfrm>
            <a:off x="4437775" y="5712903"/>
            <a:ext cx="3640823"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Kiwi team</a:t>
            </a:r>
            <a:endParaRPr lang="bg-BG" sz="4400" dirty="0"/>
          </a:p>
        </p:txBody>
      </p:sp>
      <p:pic>
        <p:nvPicPr>
          <p:cNvPr id="21"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43118" y="4211291"/>
            <a:ext cx="1692406" cy="1692406"/>
          </a:xfrm>
          <a:prstGeom prst="rect">
            <a:avLst/>
          </a:prstGeom>
        </p:spPr>
      </p:pic>
      <p:pic>
        <p:nvPicPr>
          <p:cNvPr id="25" name="Картина 24" descr="flat,550x550,075,f.u4.jpg"/>
          <p:cNvPicPr>
            <a:picLocks noChangeAspect="1"/>
          </p:cNvPicPr>
          <p:nvPr/>
        </p:nvPicPr>
        <p:blipFill>
          <a:blip r:embed="rId14"/>
          <a:stretch>
            <a:fillRect/>
          </a:stretch>
        </p:blipFill>
        <p:spPr>
          <a:xfrm>
            <a:off x="5681278" y="915741"/>
            <a:ext cx="543352" cy="485220"/>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6" name="Текстово поле 25"/>
          <p:cNvSpPr txBox="1"/>
          <p:nvPr/>
        </p:nvSpPr>
        <p:spPr>
          <a:xfrm rot="20388872">
            <a:off x="3407328" y="3843555"/>
            <a:ext cx="4872607"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a:latin typeface="Stencil" pitchFamily="82" charset="0"/>
              </a:rPr>
              <a:t>Extra fresh</a:t>
            </a:r>
            <a:endParaRPr lang="bg-BG" sz="4400" dirty="0"/>
          </a:p>
        </p:txBody>
      </p:sp>
    </p:spTree>
    <p:extLst>
      <p:ext uri="{BB962C8B-B14F-4D97-AF65-F5344CB8AC3E}">
        <p14:creationId xmlns:p14="http://schemas.microsoft.com/office/powerpoint/2010/main" val="3563609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P spid="17" grpId="0" animBg="1"/>
      <p:bldP spid="18"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descr="theme.png"/>
          <p:cNvPicPr>
            <a:picLocks noChangeAspect="1"/>
          </p:cNvPicPr>
          <p:nvPr/>
        </p:nvPicPr>
        <p:blipFill>
          <a:blip r:embed="rId3"/>
          <a:stretch>
            <a:fillRect/>
          </a:stretch>
        </p:blipFill>
        <p:spPr>
          <a:xfrm>
            <a:off x="0" y="3756051"/>
            <a:ext cx="12192000" cy="3159615"/>
          </a:xfrm>
          <a:prstGeom prst="rect">
            <a:avLst/>
          </a:prstGeom>
          <a:ln>
            <a:noFill/>
          </a:ln>
          <a:effectLst>
            <a:softEdge rad="112500"/>
          </a:effectLst>
        </p:spPr>
      </p:pic>
      <p:pic>
        <p:nvPicPr>
          <p:cNvPr id="4"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768" y="98854"/>
            <a:ext cx="1692406" cy="1692406"/>
          </a:xfrm>
          <a:prstGeom prst="rect">
            <a:avLst/>
          </a:prstGeom>
        </p:spPr>
      </p:pic>
      <p:sp>
        <p:nvSpPr>
          <p:cNvPr id="7" name="Текстово поле 6"/>
          <p:cNvSpPr txBox="1"/>
          <p:nvPr/>
        </p:nvSpPr>
        <p:spPr>
          <a:xfrm>
            <a:off x="3613984" y="1939970"/>
            <a:ext cx="4689749" cy="144655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dirty="0">
                <a:latin typeface="Stencil" pitchFamily="82" charset="0"/>
              </a:rPr>
              <a:t>Data science life cycle</a:t>
            </a:r>
            <a:endParaRPr lang="bg-BG" sz="4400" dirty="0"/>
          </a:p>
        </p:txBody>
      </p:sp>
      <p:graphicFrame>
        <p:nvGraphicFramePr>
          <p:cNvPr id="5" name="Diagram 9">
            <a:extLst>
              <a:ext uri="{FF2B5EF4-FFF2-40B4-BE49-F238E27FC236}">
                <a16:creationId xmlns:a16="http://schemas.microsoft.com/office/drawing/2014/main" id="{6113938E-48EF-4A04-854B-2F4A3719B57F}"/>
              </a:ext>
            </a:extLst>
          </p:cNvPr>
          <p:cNvGraphicFramePr/>
          <p:nvPr>
            <p:extLst>
              <p:ext uri="{D42A27DB-BD31-4B8C-83A1-F6EECF244321}">
                <p14:modId xmlns:p14="http://schemas.microsoft.com/office/powerpoint/2010/main" val="1299729518"/>
              </p:ext>
            </p:extLst>
          </p:nvPr>
        </p:nvGraphicFramePr>
        <p:xfrm>
          <a:off x="-302126" y="0"/>
          <a:ext cx="12601218" cy="57336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Текстово поле 25">
            <a:extLst>
              <a:ext uri="{FF2B5EF4-FFF2-40B4-BE49-F238E27FC236}">
                <a16:creationId xmlns:a16="http://schemas.microsoft.com/office/drawing/2014/main" id="{9CFBEDB8-FEEE-45CF-8708-456C5D804C02}"/>
              </a:ext>
            </a:extLst>
          </p:cNvPr>
          <p:cNvSpPr txBox="1"/>
          <p:nvPr/>
        </p:nvSpPr>
        <p:spPr>
          <a:xfrm rot="20868688">
            <a:off x="601355" y="2570884"/>
            <a:ext cx="3383763" cy="769441"/>
          </a:xfrm>
          <a:prstGeom prst="rect">
            <a:avLst/>
          </a:prstGeom>
        </p:spPr>
        <p:style>
          <a:lnRef idx="3">
            <a:schemeClr val="lt1"/>
          </a:lnRef>
          <a:fillRef idx="1003">
            <a:schemeClr val="dk2"/>
          </a:fillRef>
          <a:effectRef idx="1">
            <a:schemeClr val="accent3"/>
          </a:effectRef>
          <a:fontRef idx="minor">
            <a:schemeClr val="lt1"/>
          </a:fontRef>
        </p:style>
        <p:txBody>
          <a:bodyPr wrap="square" rtlCol="0">
            <a:spAutoFit/>
          </a:bodyPr>
          <a:lstStyle/>
          <a:p>
            <a:pPr algn="ctr"/>
            <a:r>
              <a:rPr lang="en-US" sz="4400" dirty="0" err="1">
                <a:latin typeface="Stencil" pitchFamily="82" charset="0"/>
              </a:rPr>
              <a:t>FInished</a:t>
            </a:r>
            <a:endParaRPr lang="bg-BG" sz="4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3716000" cy="6858000"/>
          </a:xfrm>
        </p:spPr>
      </p:pic>
      <p:sp>
        <p:nvSpPr>
          <p:cNvPr id="5" name="TextBox 4"/>
          <p:cNvSpPr txBox="1"/>
          <p:nvPr/>
        </p:nvSpPr>
        <p:spPr>
          <a:xfrm>
            <a:off x="360726" y="3564791"/>
            <a:ext cx="12046591" cy="329320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571500" indent="-571500">
              <a:buAutoNum type="romanUcPeriod"/>
            </a:pPr>
            <a:r>
              <a:rPr lang="en-US" sz="3200" b="1" dirty="0">
                <a:solidFill>
                  <a:schemeClr val="bg1"/>
                </a:solidFill>
                <a:latin typeface="Cambria" panose="02040503050406030204" pitchFamily="18" charset="0"/>
              </a:rPr>
              <a:t>Business understanding</a:t>
            </a:r>
          </a:p>
          <a:p>
            <a:endParaRPr lang="en-US" sz="3200" b="1" dirty="0">
              <a:solidFill>
                <a:schemeClr val="bg1"/>
              </a:solidFill>
              <a:latin typeface="Cambria" panose="02040503050406030204" pitchFamily="18" charset="0"/>
            </a:endParaRPr>
          </a:p>
          <a:p>
            <a:r>
              <a:rPr lang="en-US" dirty="0">
                <a:ln w="0"/>
                <a:solidFill>
                  <a:schemeClr val="bg1"/>
                </a:solidFill>
                <a:effectLst>
                  <a:outerShdw blurRad="38100" dist="25400" dir="5400000" algn="ctr" rotWithShape="0">
                    <a:srgbClr val="6E747A">
                      <a:alpha val="43000"/>
                    </a:srgbClr>
                  </a:outerShdw>
                </a:effectLst>
              </a:rPr>
              <a:t>The fast-paced modern lifestyle has dramatic effect on the quality of life. Bulgaria is an example of a developing country that is not yet self-sustainable. Due to a variety of factors there are frequent cases of air pollution.</a:t>
            </a:r>
          </a:p>
          <a:p>
            <a:endParaRPr lang="en-US" dirty="0">
              <a:ln w="0"/>
              <a:solidFill>
                <a:schemeClr val="bg1"/>
              </a:solidFill>
              <a:effectLst>
                <a:outerShdw blurRad="38100" dist="25400" dir="5400000" algn="ctr" rotWithShape="0">
                  <a:srgbClr val="6E747A">
                    <a:alpha val="43000"/>
                  </a:srgbClr>
                </a:outerShdw>
              </a:effectLst>
            </a:endParaRPr>
          </a:p>
          <a:p>
            <a:r>
              <a:rPr lang="en-US" dirty="0">
                <a:ln w="0"/>
                <a:solidFill>
                  <a:schemeClr val="bg1"/>
                </a:solidFill>
                <a:effectLst>
                  <a:outerShdw blurRad="38100" dist="25400" dir="5400000" algn="ctr" rotWithShape="0">
                    <a:srgbClr val="6E747A">
                      <a:alpha val="43000"/>
                    </a:srgbClr>
                  </a:outerShdw>
                </a:effectLst>
              </a:rPr>
              <a:t>Open areas often experience more winds and are therefore more likely to have better air quality. The issue that Sofia does not have this advantage is emphasized by the lifestyle of its citizens, that does further damage. Some of the main problems are older vehicles and the use of non-ecological types of heating. Our goal is to build a successful prediction model on the expected air pollution to be measured within 24 hours.</a:t>
            </a:r>
          </a:p>
          <a:p>
            <a:endParaRPr lang="en-US" dirty="0"/>
          </a:p>
        </p:txBody>
      </p:sp>
    </p:spTree>
    <p:extLst>
      <p:ext uri="{BB962C8B-B14F-4D97-AF65-F5344CB8AC3E}">
        <p14:creationId xmlns:p14="http://schemas.microsoft.com/office/powerpoint/2010/main" val="40853374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descr="theme.png"/>
          <p:cNvPicPr>
            <a:picLocks noChangeAspect="1"/>
          </p:cNvPicPr>
          <p:nvPr/>
        </p:nvPicPr>
        <p:blipFill>
          <a:blip r:embed="rId3"/>
          <a:stretch>
            <a:fillRect/>
          </a:stretch>
        </p:blipFill>
        <p:spPr>
          <a:xfrm>
            <a:off x="0" y="4135394"/>
            <a:ext cx="12019005" cy="2961504"/>
          </a:xfrm>
          <a:prstGeom prst="rect">
            <a:avLst/>
          </a:prstGeom>
          <a:ln>
            <a:noFill/>
          </a:ln>
          <a:effectLst>
            <a:softEdge rad="112500"/>
          </a:effectLst>
        </p:spPr>
      </p:pic>
      <p:sp>
        <p:nvSpPr>
          <p:cNvPr id="2" name="Title 1"/>
          <p:cNvSpPr>
            <a:spLocks noGrp="1"/>
          </p:cNvSpPr>
          <p:nvPr>
            <p:ph type="title"/>
          </p:nvPr>
        </p:nvSpPr>
        <p:spPr>
          <a:xfrm>
            <a:off x="576649" y="118119"/>
            <a:ext cx="10972800" cy="1143000"/>
          </a:xfrm>
        </p:spPr>
        <p:txBody>
          <a:bodyPr>
            <a:normAutofit fontScale="90000"/>
          </a:bodyPr>
          <a:lstStyle/>
          <a:p>
            <a:br>
              <a:rPr lang="en-US" b="1" dirty="0">
                <a:solidFill>
                  <a:schemeClr val="bg1">
                    <a:lumMod val="50000"/>
                  </a:schemeClr>
                </a:solidFill>
              </a:rPr>
            </a:br>
            <a:endParaRPr lang="en-US" dirty="0">
              <a:solidFill>
                <a:schemeClr val="bg1">
                  <a:lumMod val="50000"/>
                </a:schemeClr>
              </a:solidFill>
            </a:endParaRPr>
          </a:p>
        </p:txBody>
      </p:sp>
      <p:sp>
        <p:nvSpPr>
          <p:cNvPr id="6" name="Контейнер за съдържание 5"/>
          <p:cNvSpPr>
            <a:spLocks noGrp="1"/>
          </p:cNvSpPr>
          <p:nvPr>
            <p:ph idx="1"/>
          </p:nvPr>
        </p:nvSpPr>
        <p:spPr>
          <a:xfrm>
            <a:off x="302343" y="875215"/>
            <a:ext cx="11621801" cy="4182759"/>
          </a:xfrm>
        </p:spPr>
        <p:txBody>
          <a:bodyPr>
            <a:normAutofit fontScale="70000" lnSpcReduction="20000"/>
          </a:bodyPr>
          <a:lstStyle/>
          <a:p>
            <a:pPr marL="0" indent="0">
              <a:buNone/>
            </a:pPr>
            <a:r>
              <a:rPr lang="en-US" dirty="0">
                <a:solidFill>
                  <a:schemeClr val="bg1">
                    <a:lumMod val="50000"/>
                  </a:schemeClr>
                </a:solidFill>
              </a:rPr>
              <a:t>Our data research encompasses the first two stages of data </a:t>
            </a:r>
            <a:r>
              <a:rPr lang="en-US" dirty="0" err="1">
                <a:solidFill>
                  <a:schemeClr val="bg1">
                    <a:lumMod val="50000"/>
                  </a:schemeClr>
                </a:solidFill>
              </a:rPr>
              <a:t>modelling</a:t>
            </a:r>
            <a:r>
              <a:rPr lang="en-US" dirty="0">
                <a:solidFill>
                  <a:schemeClr val="bg1">
                    <a:lumMod val="50000"/>
                  </a:schemeClr>
                </a:solidFill>
              </a:rPr>
              <a:t>. It analyses four types of data:</a:t>
            </a:r>
          </a:p>
          <a:p>
            <a:pPr>
              <a:buBlip>
                <a:blip r:embed="rId4"/>
              </a:buBlip>
            </a:pPr>
            <a:r>
              <a:rPr lang="en-US" dirty="0">
                <a:solidFill>
                  <a:schemeClr val="bg1">
                    <a:lumMod val="50000"/>
                  </a:schemeClr>
                </a:solidFill>
              </a:rPr>
              <a:t>The official air quality measurements are composed by five stations in the capital of Sofia;</a:t>
            </a:r>
          </a:p>
          <a:p>
            <a:pPr>
              <a:buBlip>
                <a:blip r:embed="rId4"/>
              </a:buBlip>
            </a:pPr>
            <a:r>
              <a:rPr lang="en-US" dirty="0">
                <a:solidFill>
                  <a:schemeClr val="bg1">
                    <a:lumMod val="50000"/>
                  </a:schemeClr>
                </a:solidFill>
              </a:rPr>
              <a:t>Citizen air quality measurements that include parameters such as temperature, humidity, pressure and topography.</a:t>
            </a:r>
          </a:p>
          <a:p>
            <a:pPr>
              <a:buBlip>
                <a:blip r:embed="rId4"/>
              </a:buBlip>
            </a:pPr>
            <a:r>
              <a:rPr lang="en-US" dirty="0">
                <a:solidFill>
                  <a:schemeClr val="bg1">
                    <a:lumMod val="50000"/>
                  </a:schemeClr>
                </a:solidFill>
              </a:rPr>
              <a:t>Meteorological measurements – one station for temperature, humidity, wind speed, pressure, rainfall, visibility;</a:t>
            </a:r>
          </a:p>
          <a:p>
            <a:pPr>
              <a:buBlip>
                <a:blip r:embed="rId4"/>
              </a:buBlip>
            </a:pPr>
            <a:r>
              <a:rPr lang="en-US" dirty="0">
                <a:solidFill>
                  <a:schemeClr val="bg1">
                    <a:lumMod val="50000"/>
                  </a:schemeClr>
                </a:solidFill>
              </a:rPr>
              <a:t>Topography data;</a:t>
            </a:r>
          </a:p>
          <a:p>
            <a:pPr marL="285750" indent="-285750">
              <a:buFont typeface="Wingdings" panose="05000000000000000000" pitchFamily="2" charset="2"/>
              <a:buChar char="Ø"/>
            </a:pPr>
            <a:endParaRPr lang="en-US" dirty="0">
              <a:solidFill>
                <a:schemeClr val="bg1">
                  <a:lumMod val="50000"/>
                </a:schemeClr>
              </a:solidFill>
            </a:endParaRPr>
          </a:p>
          <a:p>
            <a:pPr marL="0" indent="0">
              <a:buNone/>
            </a:pPr>
            <a:r>
              <a:rPr lang="en-US" dirty="0">
                <a:solidFill>
                  <a:schemeClr val="bg1">
                    <a:lumMod val="50000"/>
                  </a:schemeClr>
                </a:solidFill>
              </a:rPr>
              <a:t>The indicators from these components are important to our research as they have a </a:t>
            </a:r>
            <a:r>
              <a:rPr lang="en-US" dirty="0" err="1">
                <a:solidFill>
                  <a:schemeClr val="bg1">
                    <a:lumMod val="50000"/>
                  </a:schemeClr>
                </a:solidFill>
              </a:rPr>
              <a:t>correlational</a:t>
            </a:r>
            <a:r>
              <a:rPr lang="en-US" dirty="0">
                <a:solidFill>
                  <a:schemeClr val="bg1">
                    <a:lumMod val="50000"/>
                  </a:schemeClr>
                </a:solidFill>
              </a:rPr>
              <a:t> impact. Windy weather causes pollution to be dispersed whilst still weather allows pollution to build up.</a:t>
            </a:r>
          </a:p>
          <a:p>
            <a:endParaRPr lang="bg-BG" dirty="0"/>
          </a:p>
        </p:txBody>
      </p:sp>
      <p:sp>
        <p:nvSpPr>
          <p:cNvPr id="5" name="Текстово поле 19">
            <a:extLst>
              <a:ext uri="{FF2B5EF4-FFF2-40B4-BE49-F238E27FC236}">
                <a16:creationId xmlns:a16="http://schemas.microsoft.com/office/drawing/2014/main" id="{512654B5-E9DE-432B-A1E8-9BAC79D54E4C}"/>
              </a:ext>
            </a:extLst>
          </p:cNvPr>
          <p:cNvSpPr txBox="1"/>
          <p:nvPr/>
        </p:nvSpPr>
        <p:spPr>
          <a:xfrm>
            <a:off x="3384832" y="105774"/>
            <a:ext cx="4807824"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II. Data mining</a:t>
            </a:r>
            <a:endParaRPr lang="bg-BG" sz="4400" dirty="0">
              <a:solidFill>
                <a:schemeClr val="bg1"/>
              </a:solidFill>
            </a:endParaRPr>
          </a:p>
        </p:txBody>
      </p:sp>
    </p:spTree>
    <p:extLst>
      <p:ext uri="{BB962C8B-B14F-4D97-AF65-F5344CB8AC3E}">
        <p14:creationId xmlns:p14="http://schemas.microsoft.com/office/powerpoint/2010/main" val="29527913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6" descr="theme.png">
            <a:extLst>
              <a:ext uri="{FF2B5EF4-FFF2-40B4-BE49-F238E27FC236}">
                <a16:creationId xmlns:a16="http://schemas.microsoft.com/office/drawing/2014/main" id="{08047642-2542-4E6D-99F2-476D5DECC406}"/>
              </a:ext>
            </a:extLst>
          </p:cNvPr>
          <p:cNvPicPr>
            <a:picLocks noChangeAspect="1"/>
          </p:cNvPicPr>
          <p:nvPr/>
        </p:nvPicPr>
        <p:blipFill>
          <a:blip r:embed="rId3"/>
          <a:stretch>
            <a:fillRect/>
          </a:stretch>
        </p:blipFill>
        <p:spPr>
          <a:xfrm>
            <a:off x="86497" y="3896496"/>
            <a:ext cx="12019005" cy="2961504"/>
          </a:xfrm>
          <a:prstGeom prst="rect">
            <a:avLst/>
          </a:prstGeom>
          <a:ln>
            <a:noFill/>
          </a:ln>
          <a:effectLst>
            <a:softEdge rad="112500"/>
          </a:effectLst>
        </p:spPr>
      </p:pic>
      <p:sp>
        <p:nvSpPr>
          <p:cNvPr id="3" name="TextBox 2"/>
          <p:cNvSpPr txBox="1"/>
          <p:nvPr/>
        </p:nvSpPr>
        <p:spPr>
          <a:xfrm>
            <a:off x="490151" y="667660"/>
            <a:ext cx="9679716" cy="369331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Check a sample of our measurements and create a summary for all important statistic metrics for 2017 and 2018;</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Focus on the classes of the variables. ‘Time’ is not in an appropriate class;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Find and remove data for stations only observed in 2017 -  in our case 11 stations;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Check for ‘NA’ and clean 4 missing </a:t>
            </a:r>
            <a:r>
              <a:rPr lang="en-US" dirty="0" err="1">
                <a:solidFill>
                  <a:schemeClr val="tx1">
                    <a:lumMod val="50000"/>
                    <a:lumOff val="50000"/>
                  </a:schemeClr>
                </a:solidFill>
              </a:rPr>
              <a:t>geohashes</a:t>
            </a:r>
            <a:r>
              <a:rPr lang="en-US" dirty="0">
                <a:solidFill>
                  <a:schemeClr val="tx1">
                    <a:lumMod val="50000"/>
                    <a:lumOff val="50000"/>
                  </a:schemeClr>
                </a:solidFill>
              </a:rPr>
              <a:t>. Our data set contains 1253 unique stations;</a:t>
            </a:r>
          </a:p>
          <a:p>
            <a:pPr marL="285750" indent="-285750">
              <a:buBlip>
                <a:blip r:embed="rId4"/>
              </a:buBlip>
            </a:pPr>
            <a:endParaRPr lang="en-US" dirty="0">
              <a:solidFill>
                <a:schemeClr val="tx1">
                  <a:lumMod val="50000"/>
                  <a:lumOff val="50000"/>
                </a:schemeClr>
              </a:solidFill>
            </a:endParaRPr>
          </a:p>
          <a:p>
            <a:pPr marL="285750" indent="-285750">
              <a:buBlip>
                <a:blip r:embed="rId4"/>
              </a:buBlip>
            </a:pPr>
            <a:r>
              <a:rPr lang="en-US" dirty="0">
                <a:solidFill>
                  <a:schemeClr val="tx1">
                    <a:lumMod val="50000"/>
                    <a:lumOff val="50000"/>
                  </a:schemeClr>
                </a:solidFill>
              </a:rPr>
              <a:t>Summarize the data by creating new </a:t>
            </a:r>
            <a:r>
              <a:rPr lang="en-US" dirty="0" err="1">
                <a:solidFill>
                  <a:schemeClr val="tx1">
                    <a:lumMod val="50000"/>
                    <a:lumOff val="50000"/>
                  </a:schemeClr>
                </a:solidFill>
              </a:rPr>
              <a:t>dataframe</a:t>
            </a:r>
            <a:r>
              <a:rPr lang="en-US" dirty="0">
                <a:solidFill>
                  <a:schemeClr val="tx1">
                    <a:lumMod val="50000"/>
                    <a:lumOff val="50000"/>
                  </a:schemeClr>
                </a:solidFill>
              </a:rPr>
              <a:t> with significant features as unique </a:t>
            </a:r>
            <a:r>
              <a:rPr lang="en-US" dirty="0" err="1">
                <a:solidFill>
                  <a:schemeClr val="tx1">
                    <a:lumMod val="50000"/>
                    <a:lumOff val="50000"/>
                  </a:schemeClr>
                </a:solidFill>
              </a:rPr>
              <a:t>geohashes</a:t>
            </a:r>
            <a:r>
              <a:rPr lang="en-US" dirty="0">
                <a:solidFill>
                  <a:schemeClr val="tx1">
                    <a:lumMod val="50000"/>
                    <a:lumOff val="50000"/>
                  </a:schemeClr>
                </a:solidFill>
              </a:rPr>
              <a:t>, number of available observations, information about first time observation and difference in days between the first and last observation time;</a:t>
            </a:r>
          </a:p>
        </p:txBody>
      </p:sp>
      <p:sp>
        <p:nvSpPr>
          <p:cNvPr id="5" name="Title 1">
            <a:extLst>
              <a:ext uri="{FF2B5EF4-FFF2-40B4-BE49-F238E27FC236}">
                <a16:creationId xmlns:a16="http://schemas.microsoft.com/office/drawing/2014/main" id="{D263F1E3-9A69-4A36-A056-5E765DCC7CF9}"/>
              </a:ext>
            </a:extLst>
          </p:cNvPr>
          <p:cNvSpPr txBox="1">
            <a:spLocks/>
          </p:cNvSpPr>
          <p:nvPr/>
        </p:nvSpPr>
        <p:spPr>
          <a:xfrm>
            <a:off x="576649" y="1181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6" name="Title 1">
            <a:extLst>
              <a:ext uri="{FF2B5EF4-FFF2-40B4-BE49-F238E27FC236}">
                <a16:creationId xmlns:a16="http://schemas.microsoft.com/office/drawing/2014/main" id="{0EB4A68A-1292-4496-89DA-820206FA4988}"/>
              </a:ext>
            </a:extLst>
          </p:cNvPr>
          <p:cNvSpPr txBox="1">
            <a:spLocks/>
          </p:cNvSpPr>
          <p:nvPr/>
        </p:nvSpPr>
        <p:spPr>
          <a:xfrm>
            <a:off x="729049" y="2705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7" name="Title 1">
            <a:extLst>
              <a:ext uri="{FF2B5EF4-FFF2-40B4-BE49-F238E27FC236}">
                <a16:creationId xmlns:a16="http://schemas.microsoft.com/office/drawing/2014/main" id="{C412DB97-D416-40B3-8821-46497A3781DE}"/>
              </a:ext>
            </a:extLst>
          </p:cNvPr>
          <p:cNvSpPr txBox="1">
            <a:spLocks/>
          </p:cNvSpPr>
          <p:nvPr/>
        </p:nvSpPr>
        <p:spPr>
          <a:xfrm>
            <a:off x="881449" y="422919"/>
            <a:ext cx="109728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b="1">
                <a:solidFill>
                  <a:schemeClr val="bg1">
                    <a:lumMod val="50000"/>
                  </a:schemeClr>
                </a:solidFill>
              </a:rPr>
            </a:br>
            <a:endParaRPr lang="en-US" dirty="0">
              <a:solidFill>
                <a:schemeClr val="bg1">
                  <a:lumMod val="50000"/>
                </a:schemeClr>
              </a:solidFill>
            </a:endParaRPr>
          </a:p>
        </p:txBody>
      </p:sp>
      <p:sp>
        <p:nvSpPr>
          <p:cNvPr id="8" name="Текстово поле 19">
            <a:extLst>
              <a:ext uri="{FF2B5EF4-FFF2-40B4-BE49-F238E27FC236}">
                <a16:creationId xmlns:a16="http://schemas.microsoft.com/office/drawing/2014/main" id="{633C0416-B94C-489C-B588-AE5DE9392612}"/>
              </a:ext>
            </a:extLst>
          </p:cNvPr>
          <p:cNvSpPr txBox="1"/>
          <p:nvPr/>
        </p:nvSpPr>
        <p:spPr>
          <a:xfrm>
            <a:off x="2492125" y="143874"/>
            <a:ext cx="6701277"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III. Data cleaning </a:t>
            </a:r>
          </a:p>
        </p:txBody>
      </p:sp>
    </p:spTree>
    <p:extLst>
      <p:ext uri="{BB962C8B-B14F-4D97-AF65-F5344CB8AC3E}">
        <p14:creationId xmlns:p14="http://schemas.microsoft.com/office/powerpoint/2010/main" val="13023236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96771" y="1107579"/>
            <a:ext cx="5929114" cy="1452705"/>
          </a:xfrm>
          <a:prstGeom prst="rect">
            <a:avLst/>
          </a:prstGeom>
          <a:noFill/>
        </p:spPr>
        <p:txBody>
          <a:bodyPr wrap="square" rtlCol="0">
            <a:spAutoFit/>
          </a:bodyPr>
          <a:lstStyle/>
          <a:p>
            <a:pPr marL="342900" indent="-342900" defTabSz="914400">
              <a:lnSpc>
                <a:spcPct val="80000"/>
              </a:lnSpc>
              <a:spcBef>
                <a:spcPct val="20000"/>
              </a:spcBef>
              <a:buBlip>
                <a:blip r:embed="rId4"/>
              </a:buBlip>
            </a:pPr>
            <a:r>
              <a:rPr lang="en-US" sz="2200" dirty="0">
                <a:solidFill>
                  <a:schemeClr val="bg1">
                    <a:lumMod val="50000"/>
                  </a:schemeClr>
                </a:solidFill>
              </a:rPr>
              <a:t>It is time to summarize the stations on the map.  We use </a:t>
            </a:r>
            <a:r>
              <a:rPr lang="en-US" sz="2200" i="1" dirty="0">
                <a:solidFill>
                  <a:schemeClr val="bg1">
                    <a:lumMod val="50000"/>
                  </a:schemeClr>
                </a:solidFill>
              </a:rPr>
              <a:t>leaflet</a:t>
            </a:r>
            <a:r>
              <a:rPr lang="en-US" sz="2200" dirty="0">
                <a:solidFill>
                  <a:schemeClr val="bg1">
                    <a:lumMod val="50000"/>
                  </a:schemeClr>
                </a:solidFill>
              </a:rPr>
              <a:t> library and add cluster condition so our observations could be grouped by region.</a:t>
            </a:r>
          </a:p>
          <a:p>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71" y="2367038"/>
            <a:ext cx="5867291" cy="3304069"/>
          </a:xfrm>
          <a:prstGeom prst="rect">
            <a:avLst/>
          </a:prstGeom>
        </p:spPr>
      </p:pic>
      <p:sp>
        <p:nvSpPr>
          <p:cNvPr id="6" name="TextBox 5"/>
          <p:cNvSpPr txBox="1"/>
          <p:nvPr/>
        </p:nvSpPr>
        <p:spPr>
          <a:xfrm>
            <a:off x="6393331" y="1004473"/>
            <a:ext cx="5501898" cy="1785104"/>
          </a:xfrm>
          <a:prstGeom prst="rect">
            <a:avLst/>
          </a:prstGeom>
          <a:noFill/>
        </p:spPr>
        <p:txBody>
          <a:bodyPr wrap="square" rtlCol="0">
            <a:spAutoFit/>
          </a:bodyPr>
          <a:lstStyle/>
          <a:p>
            <a:pPr marL="342900" indent="-342900">
              <a:buBlip>
                <a:blip r:embed="rId4"/>
              </a:buBlip>
            </a:pPr>
            <a:r>
              <a:rPr lang="en-US" sz="2200" dirty="0">
                <a:solidFill>
                  <a:schemeClr val="tx1">
                    <a:lumMod val="50000"/>
                    <a:lumOff val="50000"/>
                  </a:schemeClr>
                </a:solidFill>
              </a:rPr>
              <a:t>Observations are not concentrated only in Sofia. Our case solution is directed to predict air pollution in Sofia, so we need to filter only observations in our capital and here is the result.</a:t>
            </a: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369" y="3018870"/>
            <a:ext cx="6071592" cy="3336141"/>
          </a:xfrm>
          <a:prstGeom prst="rect">
            <a:avLst/>
          </a:prstGeom>
        </p:spPr>
      </p:pic>
      <p:graphicFrame>
        <p:nvGraphicFramePr>
          <p:cNvPr id="11" name="Обект 10"/>
          <p:cNvGraphicFramePr>
            <a:graphicFrameLocks noChangeAspect="1"/>
          </p:cNvGraphicFramePr>
          <p:nvPr>
            <p:extLst>
              <p:ext uri="{D42A27DB-BD31-4B8C-83A1-F6EECF244321}">
                <p14:modId xmlns:p14="http://schemas.microsoft.com/office/powerpoint/2010/main" val="1217558579"/>
              </p:ext>
            </p:extLst>
          </p:nvPr>
        </p:nvGraphicFramePr>
        <p:xfrm>
          <a:off x="212725" y="6134100"/>
          <a:ext cx="715963" cy="439738"/>
        </p:xfrm>
        <a:graphic>
          <a:graphicData uri="http://schemas.openxmlformats.org/presentationml/2006/ole">
            <mc:AlternateContent xmlns:mc="http://schemas.openxmlformats.org/markup-compatibility/2006">
              <mc:Choice xmlns:v="urn:schemas-microsoft-com:vml" Requires="v">
                <p:oleObj spid="_x0000_s7249" name="Packager Shell Object" showAsIcon="1" r:id="rId7" imgW="716040" imgH="439560" progId="Package">
                  <p:embed/>
                </p:oleObj>
              </mc:Choice>
              <mc:Fallback>
                <p:oleObj name="Packager Shell Object" showAsIcon="1" r:id="rId7" imgW="716040" imgH="439560" progId="Package">
                  <p:embed/>
                  <p:pic>
                    <p:nvPicPr>
                      <p:cNvPr id="0" name="Picture 1"/>
                      <p:cNvPicPr>
                        <a:picLocks noChangeAspect="1" noChangeArrowheads="1"/>
                      </p:cNvPicPr>
                      <p:nvPr/>
                    </p:nvPicPr>
                    <p:blipFill>
                      <a:blip r:embed="rId8"/>
                      <a:srcRect/>
                      <a:stretch>
                        <a:fillRect/>
                      </a:stretch>
                    </p:blipFill>
                    <p:spPr bwMode="auto">
                      <a:xfrm>
                        <a:off x="212725" y="6134100"/>
                        <a:ext cx="715963"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ект 11"/>
          <p:cNvGraphicFramePr>
            <a:graphicFrameLocks noChangeAspect="1"/>
          </p:cNvGraphicFramePr>
          <p:nvPr>
            <p:extLst>
              <p:ext uri="{D42A27DB-BD31-4B8C-83A1-F6EECF244321}">
                <p14:modId xmlns:p14="http://schemas.microsoft.com/office/powerpoint/2010/main" val="402765498"/>
              </p:ext>
            </p:extLst>
          </p:nvPr>
        </p:nvGraphicFramePr>
        <p:xfrm>
          <a:off x="10204450" y="2770188"/>
          <a:ext cx="528638" cy="439737"/>
        </p:xfrm>
        <a:graphic>
          <a:graphicData uri="http://schemas.openxmlformats.org/presentationml/2006/ole">
            <mc:AlternateContent xmlns:mc="http://schemas.openxmlformats.org/markup-compatibility/2006">
              <mc:Choice xmlns:v="urn:schemas-microsoft-com:vml" Requires="v">
                <p:oleObj spid="_x0000_s7250" name="Packager Shell Object" showAsIcon="1" r:id="rId9" imgW="528840" imgH="439560" progId="Package">
                  <p:embed/>
                </p:oleObj>
              </mc:Choice>
              <mc:Fallback>
                <p:oleObj name="Packager Shell Object" showAsIcon="1" r:id="rId9" imgW="528840" imgH="439560" progId="Package">
                  <p:embed/>
                  <p:pic>
                    <p:nvPicPr>
                      <p:cNvPr id="0" name="Picture 2"/>
                      <p:cNvPicPr>
                        <a:picLocks noChangeAspect="1" noChangeArrowheads="1"/>
                      </p:cNvPicPr>
                      <p:nvPr/>
                    </p:nvPicPr>
                    <p:blipFill>
                      <a:blip r:embed="rId10"/>
                      <a:srcRect/>
                      <a:stretch>
                        <a:fillRect/>
                      </a:stretch>
                    </p:blipFill>
                    <p:spPr bwMode="auto">
                      <a:xfrm>
                        <a:off x="10204450" y="2770188"/>
                        <a:ext cx="528638"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Текстово поле 19">
            <a:extLst>
              <a:ext uri="{FF2B5EF4-FFF2-40B4-BE49-F238E27FC236}">
                <a16:creationId xmlns:a16="http://schemas.microsoft.com/office/drawing/2014/main" id="{095987D8-C620-4ED0-A7FE-3376753687A2}"/>
              </a:ext>
            </a:extLst>
          </p:cNvPr>
          <p:cNvSpPr txBox="1"/>
          <p:nvPr/>
        </p:nvSpPr>
        <p:spPr>
          <a:xfrm>
            <a:off x="3042692" y="168668"/>
            <a:ext cx="6701277"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IV. Data exploration</a:t>
            </a:r>
          </a:p>
        </p:txBody>
      </p:sp>
      <p:pic>
        <p:nvPicPr>
          <p:cNvPr id="4" name="Picture 3">
            <a:extLst>
              <a:ext uri="{FF2B5EF4-FFF2-40B4-BE49-F238E27FC236}">
                <a16:creationId xmlns:a16="http://schemas.microsoft.com/office/drawing/2014/main" id="{9B1AA88B-2336-4C8D-8069-CE36A41DD872}"/>
              </a:ext>
            </a:extLst>
          </p:cNvPr>
          <p:cNvPicPr>
            <a:picLocks noChangeAspect="1"/>
          </p:cNvPicPr>
          <p:nvPr/>
        </p:nvPicPr>
        <p:blipFill>
          <a:blip r:embed="rId4"/>
          <a:stretch>
            <a:fillRect/>
          </a:stretch>
        </p:blipFill>
        <p:spPr>
          <a:xfrm>
            <a:off x="4198803" y="5710362"/>
            <a:ext cx="1097375" cy="1091279"/>
          </a:xfrm>
          <a:prstGeom prst="rect">
            <a:avLst/>
          </a:prstGeom>
        </p:spPr>
      </p:pic>
      <p:pic>
        <p:nvPicPr>
          <p:cNvPr id="14" name="Picture 13">
            <a:extLst>
              <a:ext uri="{FF2B5EF4-FFF2-40B4-BE49-F238E27FC236}">
                <a16:creationId xmlns:a16="http://schemas.microsoft.com/office/drawing/2014/main" id="{E5C5C70F-82AA-44C5-9BC8-D9200FD9BBC8}"/>
              </a:ext>
            </a:extLst>
          </p:cNvPr>
          <p:cNvPicPr>
            <a:picLocks noChangeAspect="1"/>
          </p:cNvPicPr>
          <p:nvPr/>
        </p:nvPicPr>
        <p:blipFill>
          <a:blip r:embed="rId4"/>
          <a:stretch>
            <a:fillRect/>
          </a:stretch>
        </p:blipFill>
        <p:spPr>
          <a:xfrm flipH="1">
            <a:off x="5141595" y="5943998"/>
            <a:ext cx="824521" cy="819941"/>
          </a:xfrm>
          <a:prstGeom prst="rect">
            <a:avLst/>
          </a:prstGeom>
        </p:spPr>
      </p:pic>
      <p:pic>
        <p:nvPicPr>
          <p:cNvPr id="15" name="Picture 14">
            <a:extLst>
              <a:ext uri="{FF2B5EF4-FFF2-40B4-BE49-F238E27FC236}">
                <a16:creationId xmlns:a16="http://schemas.microsoft.com/office/drawing/2014/main" id="{084E7B21-AAA7-4F11-AF88-9B139D8EDF18}"/>
              </a:ext>
            </a:extLst>
          </p:cNvPr>
          <p:cNvPicPr>
            <a:picLocks noChangeAspect="1"/>
          </p:cNvPicPr>
          <p:nvPr/>
        </p:nvPicPr>
        <p:blipFill>
          <a:blip r:embed="rId4"/>
          <a:stretch>
            <a:fillRect/>
          </a:stretch>
        </p:blipFill>
        <p:spPr>
          <a:xfrm rot="575769">
            <a:off x="11175580" y="156336"/>
            <a:ext cx="824521" cy="819941"/>
          </a:xfrm>
          <a:prstGeom prst="rect">
            <a:avLst/>
          </a:prstGeom>
        </p:spPr>
      </p:pic>
      <p:pic>
        <p:nvPicPr>
          <p:cNvPr id="16" name="Picture 15">
            <a:extLst>
              <a:ext uri="{FF2B5EF4-FFF2-40B4-BE49-F238E27FC236}">
                <a16:creationId xmlns:a16="http://schemas.microsoft.com/office/drawing/2014/main" id="{AD587135-DE1A-48C6-AA0A-803C71508BF0}"/>
              </a:ext>
            </a:extLst>
          </p:cNvPr>
          <p:cNvPicPr>
            <a:picLocks noChangeAspect="1"/>
          </p:cNvPicPr>
          <p:nvPr/>
        </p:nvPicPr>
        <p:blipFill>
          <a:blip r:embed="rId4"/>
          <a:stretch>
            <a:fillRect/>
          </a:stretch>
        </p:blipFill>
        <p:spPr>
          <a:xfrm flipH="1">
            <a:off x="296771" y="181316"/>
            <a:ext cx="824521" cy="819941"/>
          </a:xfrm>
          <a:prstGeom prst="rect">
            <a:avLst/>
          </a:prstGeom>
        </p:spPr>
      </p:pic>
    </p:spTree>
    <p:extLst>
      <p:ext uri="{BB962C8B-B14F-4D97-AF65-F5344CB8AC3E}">
        <p14:creationId xmlns:p14="http://schemas.microsoft.com/office/powerpoint/2010/main" val="340225201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CFC6CB6-F66E-4A8C-AB30-81CE31284FA3}"/>
              </a:ext>
            </a:extLst>
          </p:cNvPr>
          <p:cNvPicPr>
            <a:picLocks noChangeAspect="1"/>
          </p:cNvPicPr>
          <p:nvPr/>
        </p:nvPicPr>
        <p:blipFill>
          <a:blip r:embed="rId4"/>
          <a:stretch>
            <a:fillRect/>
          </a:stretch>
        </p:blipFill>
        <p:spPr>
          <a:xfrm>
            <a:off x="6547028" y="4356150"/>
            <a:ext cx="3472147" cy="1907831"/>
          </a:xfrm>
          <a:prstGeom prst="rect">
            <a:avLst/>
          </a:prstGeom>
        </p:spPr>
      </p:pic>
      <p:pic>
        <p:nvPicPr>
          <p:cNvPr id="26" name="Picture 25">
            <a:extLst>
              <a:ext uri="{FF2B5EF4-FFF2-40B4-BE49-F238E27FC236}">
                <a16:creationId xmlns:a16="http://schemas.microsoft.com/office/drawing/2014/main" id="{357E12AF-3A90-4393-AB18-32D0E689A34C}"/>
              </a:ext>
            </a:extLst>
          </p:cNvPr>
          <p:cNvPicPr>
            <a:picLocks noChangeAspect="1"/>
          </p:cNvPicPr>
          <p:nvPr/>
        </p:nvPicPr>
        <p:blipFill>
          <a:blip r:embed="rId5"/>
          <a:stretch>
            <a:fillRect/>
          </a:stretch>
        </p:blipFill>
        <p:spPr>
          <a:xfrm>
            <a:off x="390807" y="2862804"/>
            <a:ext cx="5429138" cy="3175353"/>
          </a:xfrm>
          <a:prstGeom prst="rect">
            <a:avLst/>
          </a:prstGeom>
        </p:spPr>
      </p:pic>
      <p:sp>
        <p:nvSpPr>
          <p:cNvPr id="2" name="TextBox 1"/>
          <p:cNvSpPr txBox="1"/>
          <p:nvPr/>
        </p:nvSpPr>
        <p:spPr>
          <a:xfrm>
            <a:off x="296771" y="777993"/>
            <a:ext cx="11598458" cy="2308324"/>
          </a:xfrm>
          <a:prstGeom prst="rect">
            <a:avLst/>
          </a:prstGeom>
          <a:noFill/>
        </p:spPr>
        <p:txBody>
          <a:bodyPr wrap="square" rtlCol="0">
            <a:spAutoFit/>
          </a:bodyPr>
          <a:lstStyle/>
          <a:p>
            <a:endParaRPr lang="en-US" b="1" dirty="0"/>
          </a:p>
          <a:p>
            <a:pPr marL="285750" indent="-285750">
              <a:buBlip>
                <a:blip r:embed="rId6"/>
              </a:buBlip>
            </a:pPr>
            <a:r>
              <a:rPr lang="en-US" dirty="0">
                <a:solidFill>
                  <a:schemeClr val="tx1">
                    <a:lumMod val="50000"/>
                    <a:lumOff val="50000"/>
                  </a:schemeClr>
                </a:solidFill>
                <a:latin typeface="+mj-lt"/>
              </a:rPr>
              <a:t>The goal: make a final list of geo – units.  Our predictive model will be based on them;</a:t>
            </a:r>
          </a:p>
          <a:p>
            <a:pPr marL="285750" indent="-285750">
              <a:buBlip>
                <a:blip r:embed="rId6"/>
              </a:buBlip>
            </a:pPr>
            <a:endParaRPr lang="en-US" dirty="0">
              <a:solidFill>
                <a:schemeClr val="tx1">
                  <a:lumMod val="50000"/>
                  <a:lumOff val="50000"/>
                </a:schemeClr>
              </a:solidFill>
              <a:latin typeface="+mj-lt"/>
            </a:endParaRPr>
          </a:p>
          <a:p>
            <a:pPr marL="285750" indent="-285750">
              <a:buBlip>
                <a:blip r:embed="rId6"/>
              </a:buBlip>
            </a:pPr>
            <a:r>
              <a:rPr lang="en-US" dirty="0">
                <a:solidFill>
                  <a:schemeClr val="tx1">
                    <a:lumMod val="50000"/>
                    <a:lumOff val="50000"/>
                  </a:schemeClr>
                </a:solidFill>
                <a:latin typeface="+mj-lt"/>
              </a:rPr>
              <a:t>New consolidation contains 116 clusters, elevation, observations, minimum and maximum temperature, pressure and humidity values;</a:t>
            </a:r>
          </a:p>
          <a:p>
            <a:pPr marL="285750" indent="-285750">
              <a:buBlip>
                <a:blip r:embed="rId6"/>
              </a:buBlip>
            </a:pPr>
            <a:endParaRPr lang="en-US" dirty="0">
              <a:solidFill>
                <a:schemeClr val="tx1">
                  <a:lumMod val="50000"/>
                  <a:lumOff val="50000"/>
                </a:schemeClr>
              </a:solidFill>
              <a:latin typeface="+mj-lt"/>
            </a:endParaRPr>
          </a:p>
          <a:p>
            <a:pPr marL="285750" indent="-285750">
              <a:buBlip>
                <a:blip r:embed="rId6"/>
              </a:buBlip>
            </a:pPr>
            <a:r>
              <a:rPr lang="en-US" dirty="0">
                <a:solidFill>
                  <a:schemeClr val="tx1">
                    <a:lumMod val="50000"/>
                    <a:lumOff val="50000"/>
                  </a:schemeClr>
                </a:solidFill>
                <a:latin typeface="+mj-lt"/>
              </a:rPr>
              <a:t>We restrain ourselves in the period November 2017 – August 2018 – that is the period for which we have official data;</a:t>
            </a:r>
          </a:p>
          <a:p>
            <a:endParaRPr lang="bg-BG" dirty="0">
              <a:solidFill>
                <a:schemeClr val="tx1">
                  <a:lumMod val="50000"/>
                  <a:lumOff val="50000"/>
                </a:schemeClr>
              </a:solidFill>
              <a:latin typeface="+mj-lt"/>
            </a:endParaRPr>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6"/>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6"/>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6"/>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6"/>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6"/>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6"/>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6"/>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6"/>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6"/>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6"/>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6"/>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6"/>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6"/>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6"/>
          <a:stretch>
            <a:fillRect/>
          </a:stretch>
        </p:blipFill>
        <p:spPr>
          <a:xfrm>
            <a:off x="1118418" y="5737116"/>
            <a:ext cx="1097375" cy="1091279"/>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6"/>
          <a:stretch>
            <a:fillRect/>
          </a:stretch>
        </p:blipFill>
        <p:spPr>
          <a:xfrm>
            <a:off x="4198803" y="5710362"/>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6"/>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6"/>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6"/>
          <a:stretch>
            <a:fillRect/>
          </a:stretch>
        </p:blipFill>
        <p:spPr>
          <a:xfrm flipH="1">
            <a:off x="11646611" y="5933050"/>
            <a:ext cx="824521" cy="819941"/>
          </a:xfrm>
          <a:prstGeom prst="rect">
            <a:avLst/>
          </a:prstGeom>
        </p:spPr>
      </p:pic>
      <p:pic>
        <p:nvPicPr>
          <p:cNvPr id="34" name="Picture 33">
            <a:extLst>
              <a:ext uri="{FF2B5EF4-FFF2-40B4-BE49-F238E27FC236}">
                <a16:creationId xmlns:a16="http://schemas.microsoft.com/office/drawing/2014/main" id="{04494D40-C245-4B00-8230-E9700BD88921}"/>
              </a:ext>
            </a:extLst>
          </p:cNvPr>
          <p:cNvPicPr>
            <a:picLocks noChangeAspect="1"/>
          </p:cNvPicPr>
          <p:nvPr/>
        </p:nvPicPr>
        <p:blipFill>
          <a:blip r:embed="rId7"/>
          <a:stretch>
            <a:fillRect/>
          </a:stretch>
        </p:blipFill>
        <p:spPr>
          <a:xfrm>
            <a:off x="5841547" y="2794706"/>
            <a:ext cx="3404629" cy="1870732"/>
          </a:xfrm>
          <a:prstGeom prst="rect">
            <a:avLst/>
          </a:prstGeom>
        </p:spPr>
      </p:pic>
      <p:pic>
        <p:nvPicPr>
          <p:cNvPr id="40" name="Picture 39">
            <a:extLst>
              <a:ext uri="{FF2B5EF4-FFF2-40B4-BE49-F238E27FC236}">
                <a16:creationId xmlns:a16="http://schemas.microsoft.com/office/drawing/2014/main" id="{F97E4C25-34A1-4DB3-AB08-CEC6AEBEDE15}"/>
              </a:ext>
            </a:extLst>
          </p:cNvPr>
          <p:cNvPicPr>
            <a:picLocks noChangeAspect="1"/>
          </p:cNvPicPr>
          <p:nvPr/>
        </p:nvPicPr>
        <p:blipFill>
          <a:blip r:embed="rId8"/>
          <a:stretch>
            <a:fillRect/>
          </a:stretch>
        </p:blipFill>
        <p:spPr>
          <a:xfrm>
            <a:off x="8143090" y="2756359"/>
            <a:ext cx="3544208" cy="1947426"/>
          </a:xfrm>
          <a:prstGeom prst="rect">
            <a:avLst/>
          </a:prstGeom>
        </p:spPr>
      </p:pic>
      <p:graphicFrame>
        <p:nvGraphicFramePr>
          <p:cNvPr id="43" name="Object 42">
            <a:extLst>
              <a:ext uri="{FF2B5EF4-FFF2-40B4-BE49-F238E27FC236}">
                <a16:creationId xmlns:a16="http://schemas.microsoft.com/office/drawing/2014/main" id="{C6CA1CE9-584A-4AD4-8D53-0E992EE5A6F4}"/>
              </a:ext>
            </a:extLst>
          </p:cNvPr>
          <p:cNvGraphicFramePr>
            <a:graphicFrameLocks noChangeAspect="1"/>
          </p:cNvGraphicFramePr>
          <p:nvPr>
            <p:extLst>
              <p:ext uri="{D42A27DB-BD31-4B8C-83A1-F6EECF244321}">
                <p14:modId xmlns:p14="http://schemas.microsoft.com/office/powerpoint/2010/main" val="3784964626"/>
              </p:ext>
            </p:extLst>
          </p:nvPr>
        </p:nvGraphicFramePr>
        <p:xfrm>
          <a:off x="10552235" y="4649523"/>
          <a:ext cx="1135063" cy="439737"/>
        </p:xfrm>
        <a:graphic>
          <a:graphicData uri="http://schemas.openxmlformats.org/presentationml/2006/ole">
            <mc:AlternateContent xmlns:mc="http://schemas.openxmlformats.org/markup-compatibility/2006">
              <mc:Choice xmlns:v="urn:schemas-microsoft-com:vml" Requires="v">
                <p:oleObj spid="_x0000_s8230" name="Packager Shell Object" showAsIcon="1" r:id="rId9" imgW="1135080" imgH="439560" progId="Package">
                  <p:embed/>
                </p:oleObj>
              </mc:Choice>
              <mc:Fallback>
                <p:oleObj name="Packager Shell Object" showAsIcon="1" r:id="rId9" imgW="1135080" imgH="439560" progId="Package">
                  <p:embed/>
                  <p:pic>
                    <p:nvPicPr>
                      <p:cNvPr id="0" name=""/>
                      <p:cNvPicPr/>
                      <p:nvPr/>
                    </p:nvPicPr>
                    <p:blipFill>
                      <a:blip r:embed="rId10"/>
                      <a:stretch>
                        <a:fillRect/>
                      </a:stretch>
                    </p:blipFill>
                    <p:spPr>
                      <a:xfrm>
                        <a:off x="10552235" y="4649523"/>
                        <a:ext cx="1135063" cy="439737"/>
                      </a:xfrm>
                      <a:prstGeom prst="rect">
                        <a:avLst/>
                      </a:prstGeom>
                    </p:spPr>
                  </p:pic>
                </p:oleObj>
              </mc:Fallback>
            </mc:AlternateContent>
          </a:graphicData>
        </a:graphic>
      </p:graphicFrame>
    </p:spTree>
    <p:extLst>
      <p:ext uri="{BB962C8B-B14F-4D97-AF65-F5344CB8AC3E}">
        <p14:creationId xmlns:p14="http://schemas.microsoft.com/office/powerpoint/2010/main" val="32283488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96771" y="777993"/>
            <a:ext cx="5535190" cy="3693319"/>
          </a:xfrm>
          <a:prstGeom prst="rect">
            <a:avLst/>
          </a:prstGeom>
          <a:noFill/>
        </p:spPr>
        <p:txBody>
          <a:bodyPr wrap="square" rtlCol="0">
            <a:spAutoFit/>
          </a:bodyPr>
          <a:lstStyle/>
          <a:p>
            <a:endParaRPr lang="en-US" b="1" dirty="0"/>
          </a:p>
          <a:p>
            <a:pPr marL="285750" indent="-285750">
              <a:buBlip>
                <a:blip r:embed="rId3"/>
              </a:buBlip>
            </a:pPr>
            <a:r>
              <a:rPr lang="en-US" dirty="0">
                <a:solidFill>
                  <a:schemeClr val="tx1">
                    <a:lumMod val="50000"/>
                    <a:lumOff val="50000"/>
                  </a:schemeClr>
                </a:solidFill>
                <a:latin typeface="+mj-lt"/>
              </a:rPr>
              <a:t>Clear the values by using our own rules – </a:t>
            </a:r>
            <a:r>
              <a:rPr lang="en-US" i="1" dirty="0" err="1">
                <a:solidFill>
                  <a:schemeClr val="tx1">
                    <a:lumMod val="50000"/>
                    <a:lumOff val="50000"/>
                  </a:schemeClr>
                </a:solidFill>
                <a:latin typeface="+mj-lt"/>
              </a:rPr>
              <a:t>editrules</a:t>
            </a:r>
            <a:r>
              <a:rPr lang="en-US" i="1" dirty="0">
                <a:solidFill>
                  <a:schemeClr val="tx1">
                    <a:lumMod val="50000"/>
                    <a:lumOff val="50000"/>
                  </a:schemeClr>
                </a:solidFill>
                <a:latin typeface="+mj-lt"/>
              </a:rPr>
              <a:t> and </a:t>
            </a:r>
            <a:r>
              <a:rPr lang="en-US" i="1" dirty="0" err="1">
                <a:solidFill>
                  <a:schemeClr val="tx1">
                    <a:lumMod val="50000"/>
                    <a:lumOff val="50000"/>
                  </a:schemeClr>
                </a:solidFill>
                <a:latin typeface="+mj-lt"/>
              </a:rPr>
              <a:t>deducorrect</a:t>
            </a:r>
            <a:r>
              <a:rPr lang="en-US" dirty="0">
                <a:solidFill>
                  <a:schemeClr val="tx1">
                    <a:lumMod val="50000"/>
                    <a:lumOff val="50000"/>
                  </a:schemeClr>
                </a:solidFill>
                <a:latin typeface="+mj-lt"/>
              </a:rPr>
              <a:t>;</a:t>
            </a:r>
          </a:p>
          <a:p>
            <a:pPr marL="285750" indent="-285750">
              <a:buBlip>
                <a:blip r:embed="rId3"/>
              </a:buBlip>
            </a:pPr>
            <a:r>
              <a:rPr lang="en-US" dirty="0">
                <a:solidFill>
                  <a:schemeClr val="tx1">
                    <a:lumMod val="50000"/>
                    <a:lumOff val="50000"/>
                  </a:schemeClr>
                </a:solidFill>
                <a:latin typeface="+mj-lt"/>
              </a:rPr>
              <a:t>First, check for inconsistencies:</a:t>
            </a:r>
          </a:p>
          <a:p>
            <a:pPr marL="285750" indent="-285750">
              <a:buBlip>
                <a:blip r:embed="rId3"/>
              </a:buBlip>
            </a:pPr>
            <a:r>
              <a:rPr lang="en-US" dirty="0">
                <a:solidFill>
                  <a:schemeClr val="tx1">
                    <a:lumMod val="50000"/>
                    <a:lumOff val="50000"/>
                  </a:schemeClr>
                </a:solidFill>
              </a:rPr>
              <a:t>Most errors come from pressure, there are over 90% mismeasurements</a:t>
            </a:r>
            <a:r>
              <a:rPr lang="bg-BG" dirty="0">
                <a:solidFill>
                  <a:schemeClr val="tx1">
                    <a:lumMod val="50000"/>
                    <a:lumOff val="50000"/>
                  </a:schemeClr>
                </a:solidFill>
              </a:rPr>
              <a:t>.</a:t>
            </a:r>
            <a:endParaRPr lang="en-US" dirty="0">
              <a:solidFill>
                <a:schemeClr val="tx1">
                  <a:lumMod val="50000"/>
                  <a:lumOff val="50000"/>
                </a:schemeClr>
              </a:solidFill>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pPr marL="285750" indent="-285750">
              <a:buBlip>
                <a:blip r:embed="rId3"/>
              </a:buBlip>
            </a:pPr>
            <a:endParaRPr lang="en-US" dirty="0">
              <a:solidFill>
                <a:schemeClr val="tx1">
                  <a:lumMod val="50000"/>
                  <a:lumOff val="50000"/>
                </a:schemeClr>
              </a:solidFill>
              <a:latin typeface="+mj-lt"/>
            </a:endParaRPr>
          </a:p>
          <a:p>
            <a:endParaRPr lang="en-US" dirty="0">
              <a:solidFill>
                <a:schemeClr val="tx1">
                  <a:lumMod val="50000"/>
                  <a:lumOff val="50000"/>
                </a:schemeClr>
              </a:solidFill>
              <a:latin typeface="+mj-lt"/>
            </a:endParaRPr>
          </a:p>
          <a:p>
            <a:pPr marL="285750" indent="-285750">
              <a:buBlip>
                <a:blip r:embed="rId3"/>
              </a:buBlip>
            </a:pPr>
            <a:r>
              <a:rPr lang="en-US" dirty="0">
                <a:solidFill>
                  <a:schemeClr val="tx1">
                    <a:lumMod val="50000"/>
                    <a:lumOff val="50000"/>
                  </a:schemeClr>
                </a:solidFill>
                <a:latin typeface="+mj-lt"/>
              </a:rPr>
              <a:t>Next, we use matrix with restrictions:</a:t>
            </a:r>
          </a:p>
          <a:p>
            <a:pPr marL="285750" indent="-285750">
              <a:buBlip>
                <a:blip r:embed="rId3"/>
              </a:buBlip>
            </a:pPr>
            <a:endParaRPr lang="en-US" dirty="0">
              <a:solidFill>
                <a:schemeClr val="tx1">
                  <a:lumMod val="50000"/>
                  <a:lumOff val="50000"/>
                </a:schemeClr>
              </a:solidFill>
              <a:latin typeface="+mj-lt"/>
            </a:endParaRPr>
          </a:p>
          <a:p>
            <a:pPr marL="285750" indent="-285750">
              <a:buFont typeface="Wingdings" panose="05000000000000000000" pitchFamily="2" charset="2"/>
              <a:buChar char="Ø"/>
            </a:pPr>
            <a:endParaRPr lang="en-US" dirty="0"/>
          </a:p>
        </p:txBody>
      </p:sp>
      <p:sp>
        <p:nvSpPr>
          <p:cNvPr id="5" name="Текстово поле 19">
            <a:extLst>
              <a:ext uri="{FF2B5EF4-FFF2-40B4-BE49-F238E27FC236}">
                <a16:creationId xmlns:a16="http://schemas.microsoft.com/office/drawing/2014/main" id="{3CA7B101-EC61-4D6D-B65D-A2DC83D9823B}"/>
              </a:ext>
            </a:extLst>
          </p:cNvPr>
          <p:cNvSpPr txBox="1"/>
          <p:nvPr/>
        </p:nvSpPr>
        <p:spPr>
          <a:xfrm>
            <a:off x="2495406" y="84011"/>
            <a:ext cx="773848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400" b="1" dirty="0">
                <a:solidFill>
                  <a:schemeClr val="bg1"/>
                </a:solidFill>
                <a:latin typeface="Stencil" panose="040409050D0802020404" pitchFamily="82" charset="0"/>
              </a:rPr>
              <a:t>V. Feature engineering</a:t>
            </a:r>
          </a:p>
        </p:txBody>
      </p:sp>
      <p:pic>
        <p:nvPicPr>
          <p:cNvPr id="6" name="Picture 5">
            <a:extLst>
              <a:ext uri="{FF2B5EF4-FFF2-40B4-BE49-F238E27FC236}">
                <a16:creationId xmlns:a16="http://schemas.microsoft.com/office/drawing/2014/main" id="{25BD4A4C-A42C-4586-9F0E-6FC81A339BE0}"/>
              </a:ext>
            </a:extLst>
          </p:cNvPr>
          <p:cNvPicPr>
            <a:picLocks noChangeAspect="1"/>
          </p:cNvPicPr>
          <p:nvPr/>
        </p:nvPicPr>
        <p:blipFill>
          <a:blip r:embed="rId3"/>
          <a:stretch>
            <a:fillRect/>
          </a:stretch>
        </p:blipFill>
        <p:spPr>
          <a:xfrm flipH="1">
            <a:off x="296771" y="181316"/>
            <a:ext cx="824521" cy="819941"/>
          </a:xfrm>
          <a:prstGeom prst="rect">
            <a:avLst/>
          </a:prstGeom>
        </p:spPr>
      </p:pic>
      <p:pic>
        <p:nvPicPr>
          <p:cNvPr id="7" name="Picture 6">
            <a:extLst>
              <a:ext uri="{FF2B5EF4-FFF2-40B4-BE49-F238E27FC236}">
                <a16:creationId xmlns:a16="http://schemas.microsoft.com/office/drawing/2014/main" id="{8CD147EC-96B8-44CA-9D44-A08D7F9BC081}"/>
              </a:ext>
            </a:extLst>
          </p:cNvPr>
          <p:cNvPicPr>
            <a:picLocks noChangeAspect="1"/>
          </p:cNvPicPr>
          <p:nvPr/>
        </p:nvPicPr>
        <p:blipFill>
          <a:blip r:embed="rId3"/>
          <a:stretch>
            <a:fillRect/>
          </a:stretch>
        </p:blipFill>
        <p:spPr>
          <a:xfrm rot="575769">
            <a:off x="11175580" y="156336"/>
            <a:ext cx="824521" cy="819941"/>
          </a:xfrm>
          <a:prstGeom prst="rect">
            <a:avLst/>
          </a:prstGeom>
        </p:spPr>
      </p:pic>
      <p:pic>
        <p:nvPicPr>
          <p:cNvPr id="10" name="Picture 9">
            <a:extLst>
              <a:ext uri="{FF2B5EF4-FFF2-40B4-BE49-F238E27FC236}">
                <a16:creationId xmlns:a16="http://schemas.microsoft.com/office/drawing/2014/main" id="{A65646C6-C188-4C5F-93D3-0FB0B5749322}"/>
              </a:ext>
            </a:extLst>
          </p:cNvPr>
          <p:cNvPicPr>
            <a:picLocks noChangeAspect="1"/>
          </p:cNvPicPr>
          <p:nvPr/>
        </p:nvPicPr>
        <p:blipFill>
          <a:blip r:embed="rId3"/>
          <a:stretch>
            <a:fillRect/>
          </a:stretch>
        </p:blipFill>
        <p:spPr>
          <a:xfrm flipH="1">
            <a:off x="5141595" y="5943998"/>
            <a:ext cx="824521" cy="819941"/>
          </a:xfrm>
          <a:prstGeom prst="rect">
            <a:avLst/>
          </a:prstGeom>
        </p:spPr>
      </p:pic>
      <p:pic>
        <p:nvPicPr>
          <p:cNvPr id="12" name="Picture 11">
            <a:extLst>
              <a:ext uri="{FF2B5EF4-FFF2-40B4-BE49-F238E27FC236}">
                <a16:creationId xmlns:a16="http://schemas.microsoft.com/office/drawing/2014/main" id="{56561889-B6C4-4CC0-9750-6DDD24117016}"/>
              </a:ext>
            </a:extLst>
          </p:cNvPr>
          <p:cNvPicPr>
            <a:picLocks noChangeAspect="1"/>
          </p:cNvPicPr>
          <p:nvPr/>
        </p:nvPicPr>
        <p:blipFill>
          <a:blip r:embed="rId3"/>
          <a:stretch>
            <a:fillRect/>
          </a:stretch>
        </p:blipFill>
        <p:spPr>
          <a:xfrm>
            <a:off x="6784339" y="5918715"/>
            <a:ext cx="824521" cy="819941"/>
          </a:xfrm>
          <a:prstGeom prst="rect">
            <a:avLst/>
          </a:prstGeom>
        </p:spPr>
      </p:pic>
      <p:pic>
        <p:nvPicPr>
          <p:cNvPr id="13" name="Picture 12">
            <a:extLst>
              <a:ext uri="{FF2B5EF4-FFF2-40B4-BE49-F238E27FC236}">
                <a16:creationId xmlns:a16="http://schemas.microsoft.com/office/drawing/2014/main" id="{14E103A7-EE59-4B52-BAAD-4E1761D364F3}"/>
              </a:ext>
            </a:extLst>
          </p:cNvPr>
          <p:cNvPicPr>
            <a:picLocks noChangeAspect="1"/>
          </p:cNvPicPr>
          <p:nvPr/>
        </p:nvPicPr>
        <p:blipFill>
          <a:blip r:embed="rId3"/>
          <a:stretch>
            <a:fillRect/>
          </a:stretch>
        </p:blipFill>
        <p:spPr>
          <a:xfrm flipH="1">
            <a:off x="2685720" y="5685079"/>
            <a:ext cx="1097375" cy="1091279"/>
          </a:xfrm>
          <a:prstGeom prst="rect">
            <a:avLst/>
          </a:prstGeom>
        </p:spPr>
      </p:pic>
      <p:pic>
        <p:nvPicPr>
          <p:cNvPr id="14" name="Picture 13">
            <a:extLst>
              <a:ext uri="{FF2B5EF4-FFF2-40B4-BE49-F238E27FC236}">
                <a16:creationId xmlns:a16="http://schemas.microsoft.com/office/drawing/2014/main" id="{6542CB1C-B147-46E1-AD13-4B140672A96E}"/>
              </a:ext>
            </a:extLst>
          </p:cNvPr>
          <p:cNvPicPr>
            <a:picLocks noChangeAspect="1"/>
          </p:cNvPicPr>
          <p:nvPr/>
        </p:nvPicPr>
        <p:blipFill>
          <a:blip r:embed="rId3"/>
          <a:stretch>
            <a:fillRect/>
          </a:stretch>
        </p:blipFill>
        <p:spPr>
          <a:xfrm>
            <a:off x="3628512" y="5918715"/>
            <a:ext cx="824521" cy="819941"/>
          </a:xfrm>
          <a:prstGeom prst="rect">
            <a:avLst/>
          </a:prstGeom>
        </p:spPr>
      </p:pic>
      <p:pic>
        <p:nvPicPr>
          <p:cNvPr id="15" name="Picture 14">
            <a:extLst>
              <a:ext uri="{FF2B5EF4-FFF2-40B4-BE49-F238E27FC236}">
                <a16:creationId xmlns:a16="http://schemas.microsoft.com/office/drawing/2014/main" id="{4316A2D7-0116-430B-A994-B0529B1DB9F1}"/>
              </a:ext>
            </a:extLst>
          </p:cNvPr>
          <p:cNvPicPr>
            <a:picLocks noChangeAspect="1"/>
          </p:cNvPicPr>
          <p:nvPr/>
        </p:nvPicPr>
        <p:blipFill>
          <a:blip r:embed="rId3"/>
          <a:stretch>
            <a:fillRect/>
          </a:stretch>
        </p:blipFill>
        <p:spPr>
          <a:xfrm>
            <a:off x="7475880" y="5682710"/>
            <a:ext cx="1097375" cy="1091279"/>
          </a:xfrm>
          <a:prstGeom prst="rect">
            <a:avLst/>
          </a:prstGeom>
        </p:spPr>
      </p:pic>
      <p:pic>
        <p:nvPicPr>
          <p:cNvPr id="16" name="Picture 15">
            <a:extLst>
              <a:ext uri="{FF2B5EF4-FFF2-40B4-BE49-F238E27FC236}">
                <a16:creationId xmlns:a16="http://schemas.microsoft.com/office/drawing/2014/main" id="{E2B31175-EC03-4E32-9B3C-40F38D4BC1CE}"/>
              </a:ext>
            </a:extLst>
          </p:cNvPr>
          <p:cNvPicPr>
            <a:picLocks noChangeAspect="1"/>
          </p:cNvPicPr>
          <p:nvPr/>
        </p:nvPicPr>
        <p:blipFill>
          <a:blip r:embed="rId3"/>
          <a:stretch>
            <a:fillRect/>
          </a:stretch>
        </p:blipFill>
        <p:spPr>
          <a:xfrm flipH="1">
            <a:off x="8418672" y="5916346"/>
            <a:ext cx="824521" cy="819941"/>
          </a:xfrm>
          <a:prstGeom prst="rect">
            <a:avLst/>
          </a:prstGeom>
        </p:spPr>
      </p:pic>
      <p:pic>
        <p:nvPicPr>
          <p:cNvPr id="18" name="Picture 17">
            <a:extLst>
              <a:ext uri="{FF2B5EF4-FFF2-40B4-BE49-F238E27FC236}">
                <a16:creationId xmlns:a16="http://schemas.microsoft.com/office/drawing/2014/main" id="{ADC64427-9946-4CC6-8512-275F9DC34958}"/>
              </a:ext>
            </a:extLst>
          </p:cNvPr>
          <p:cNvPicPr>
            <a:picLocks noChangeAspect="1"/>
          </p:cNvPicPr>
          <p:nvPr/>
        </p:nvPicPr>
        <p:blipFill>
          <a:blip r:embed="rId3"/>
          <a:stretch>
            <a:fillRect/>
          </a:stretch>
        </p:blipFill>
        <p:spPr>
          <a:xfrm flipH="1">
            <a:off x="2061210" y="5970752"/>
            <a:ext cx="824521" cy="819941"/>
          </a:xfrm>
          <a:prstGeom prst="rect">
            <a:avLst/>
          </a:prstGeom>
        </p:spPr>
      </p:pic>
      <p:pic>
        <p:nvPicPr>
          <p:cNvPr id="19" name="Picture 18">
            <a:extLst>
              <a:ext uri="{FF2B5EF4-FFF2-40B4-BE49-F238E27FC236}">
                <a16:creationId xmlns:a16="http://schemas.microsoft.com/office/drawing/2014/main" id="{13050C06-B796-466F-9FD4-5728EF319BF0}"/>
              </a:ext>
            </a:extLst>
          </p:cNvPr>
          <p:cNvPicPr>
            <a:picLocks noChangeAspect="1"/>
          </p:cNvPicPr>
          <p:nvPr/>
        </p:nvPicPr>
        <p:blipFill>
          <a:blip r:embed="rId3"/>
          <a:stretch>
            <a:fillRect/>
          </a:stretch>
        </p:blipFill>
        <p:spPr>
          <a:xfrm flipH="1">
            <a:off x="9136517" y="5717993"/>
            <a:ext cx="1097375" cy="1091279"/>
          </a:xfrm>
          <a:prstGeom prst="rect">
            <a:avLst/>
          </a:prstGeom>
        </p:spPr>
      </p:pic>
      <p:pic>
        <p:nvPicPr>
          <p:cNvPr id="20" name="Picture 19">
            <a:extLst>
              <a:ext uri="{FF2B5EF4-FFF2-40B4-BE49-F238E27FC236}">
                <a16:creationId xmlns:a16="http://schemas.microsoft.com/office/drawing/2014/main" id="{9BF6FB23-13E6-4E3A-8CD9-D64824143234}"/>
              </a:ext>
            </a:extLst>
          </p:cNvPr>
          <p:cNvPicPr>
            <a:picLocks noChangeAspect="1"/>
          </p:cNvPicPr>
          <p:nvPr/>
        </p:nvPicPr>
        <p:blipFill>
          <a:blip r:embed="rId3"/>
          <a:stretch>
            <a:fillRect/>
          </a:stretch>
        </p:blipFill>
        <p:spPr>
          <a:xfrm>
            <a:off x="10079309" y="5951629"/>
            <a:ext cx="824521" cy="819941"/>
          </a:xfrm>
          <a:prstGeom prst="rect">
            <a:avLst/>
          </a:prstGeom>
        </p:spPr>
      </p:pic>
      <p:pic>
        <p:nvPicPr>
          <p:cNvPr id="21" name="Picture 20">
            <a:extLst>
              <a:ext uri="{FF2B5EF4-FFF2-40B4-BE49-F238E27FC236}">
                <a16:creationId xmlns:a16="http://schemas.microsoft.com/office/drawing/2014/main" id="{178A0010-FCB5-4DFB-A646-D8328317FC5E}"/>
              </a:ext>
            </a:extLst>
          </p:cNvPr>
          <p:cNvPicPr>
            <a:picLocks noChangeAspect="1"/>
          </p:cNvPicPr>
          <p:nvPr/>
        </p:nvPicPr>
        <p:blipFill>
          <a:blip r:embed="rId3"/>
          <a:stretch>
            <a:fillRect/>
          </a:stretch>
        </p:blipFill>
        <p:spPr>
          <a:xfrm flipH="1">
            <a:off x="-422817" y="5737116"/>
            <a:ext cx="1097375" cy="1091279"/>
          </a:xfrm>
          <a:prstGeom prst="rect">
            <a:avLst/>
          </a:prstGeom>
        </p:spPr>
      </p:pic>
      <p:pic>
        <p:nvPicPr>
          <p:cNvPr id="22" name="Picture 21">
            <a:extLst>
              <a:ext uri="{FF2B5EF4-FFF2-40B4-BE49-F238E27FC236}">
                <a16:creationId xmlns:a16="http://schemas.microsoft.com/office/drawing/2014/main" id="{362372D1-DCBF-4803-8C4B-17D22E8C1EE6}"/>
              </a:ext>
            </a:extLst>
          </p:cNvPr>
          <p:cNvPicPr>
            <a:picLocks noChangeAspect="1"/>
          </p:cNvPicPr>
          <p:nvPr/>
        </p:nvPicPr>
        <p:blipFill>
          <a:blip r:embed="rId3"/>
          <a:stretch>
            <a:fillRect/>
          </a:stretch>
        </p:blipFill>
        <p:spPr>
          <a:xfrm>
            <a:off x="519975" y="5970752"/>
            <a:ext cx="824521" cy="819941"/>
          </a:xfrm>
          <a:prstGeom prst="rect">
            <a:avLst/>
          </a:prstGeom>
        </p:spPr>
      </p:pic>
      <p:pic>
        <p:nvPicPr>
          <p:cNvPr id="17" name="Picture 16">
            <a:extLst>
              <a:ext uri="{FF2B5EF4-FFF2-40B4-BE49-F238E27FC236}">
                <a16:creationId xmlns:a16="http://schemas.microsoft.com/office/drawing/2014/main" id="{9B96C0D8-65BB-4938-B67D-F25C153D361F}"/>
              </a:ext>
            </a:extLst>
          </p:cNvPr>
          <p:cNvPicPr>
            <a:picLocks noChangeAspect="1"/>
          </p:cNvPicPr>
          <p:nvPr/>
        </p:nvPicPr>
        <p:blipFill>
          <a:blip r:embed="rId3"/>
          <a:stretch>
            <a:fillRect/>
          </a:stretch>
        </p:blipFill>
        <p:spPr>
          <a:xfrm>
            <a:off x="1118418" y="5737116"/>
            <a:ext cx="1097375" cy="1091279"/>
          </a:xfrm>
          <a:prstGeom prst="rect">
            <a:avLst/>
          </a:prstGeom>
        </p:spPr>
      </p:pic>
      <p:pic>
        <p:nvPicPr>
          <p:cNvPr id="11" name="Picture 10">
            <a:extLst>
              <a:ext uri="{FF2B5EF4-FFF2-40B4-BE49-F238E27FC236}">
                <a16:creationId xmlns:a16="http://schemas.microsoft.com/office/drawing/2014/main" id="{B3AC4948-2F36-4554-99D8-03B499C8C3FF}"/>
              </a:ext>
            </a:extLst>
          </p:cNvPr>
          <p:cNvPicPr>
            <a:picLocks noChangeAspect="1"/>
          </p:cNvPicPr>
          <p:nvPr/>
        </p:nvPicPr>
        <p:blipFill>
          <a:blip r:embed="rId3"/>
          <a:stretch>
            <a:fillRect/>
          </a:stretch>
        </p:blipFill>
        <p:spPr>
          <a:xfrm flipH="1">
            <a:off x="5841547" y="5685079"/>
            <a:ext cx="1097375" cy="1091279"/>
          </a:xfrm>
          <a:prstGeom prst="rect">
            <a:avLst/>
          </a:prstGeom>
        </p:spPr>
      </p:pic>
      <p:pic>
        <p:nvPicPr>
          <p:cNvPr id="23" name="Picture 22">
            <a:extLst>
              <a:ext uri="{FF2B5EF4-FFF2-40B4-BE49-F238E27FC236}">
                <a16:creationId xmlns:a16="http://schemas.microsoft.com/office/drawing/2014/main" id="{AD19E05E-8C24-48CB-9D59-5938FD573532}"/>
              </a:ext>
            </a:extLst>
          </p:cNvPr>
          <p:cNvPicPr>
            <a:picLocks noChangeAspect="1"/>
          </p:cNvPicPr>
          <p:nvPr/>
        </p:nvPicPr>
        <p:blipFill>
          <a:blip r:embed="rId3"/>
          <a:stretch>
            <a:fillRect/>
          </a:stretch>
        </p:blipFill>
        <p:spPr>
          <a:xfrm>
            <a:off x="10703819" y="5699414"/>
            <a:ext cx="1097375" cy="1091279"/>
          </a:xfrm>
          <a:prstGeom prst="rect">
            <a:avLst/>
          </a:prstGeom>
        </p:spPr>
      </p:pic>
      <p:pic>
        <p:nvPicPr>
          <p:cNvPr id="24" name="Picture 23">
            <a:extLst>
              <a:ext uri="{FF2B5EF4-FFF2-40B4-BE49-F238E27FC236}">
                <a16:creationId xmlns:a16="http://schemas.microsoft.com/office/drawing/2014/main" id="{1DEE691E-5918-4326-96E5-470690FF8C04}"/>
              </a:ext>
            </a:extLst>
          </p:cNvPr>
          <p:cNvPicPr>
            <a:picLocks noChangeAspect="1"/>
          </p:cNvPicPr>
          <p:nvPr/>
        </p:nvPicPr>
        <p:blipFill>
          <a:blip r:embed="rId3"/>
          <a:stretch>
            <a:fillRect/>
          </a:stretch>
        </p:blipFill>
        <p:spPr>
          <a:xfrm flipH="1">
            <a:off x="11646611" y="5933050"/>
            <a:ext cx="824521" cy="819941"/>
          </a:xfrm>
          <a:prstGeom prst="rect">
            <a:avLst/>
          </a:prstGeom>
        </p:spPr>
      </p:pic>
      <p:pic>
        <p:nvPicPr>
          <p:cNvPr id="4" name="Picture 3">
            <a:extLst>
              <a:ext uri="{FF2B5EF4-FFF2-40B4-BE49-F238E27FC236}">
                <a16:creationId xmlns:a16="http://schemas.microsoft.com/office/drawing/2014/main" id="{B6AB0C32-D5D4-48DF-A639-2433C59231FF}"/>
              </a:ext>
            </a:extLst>
          </p:cNvPr>
          <p:cNvPicPr>
            <a:picLocks noChangeAspect="1"/>
          </p:cNvPicPr>
          <p:nvPr/>
        </p:nvPicPr>
        <p:blipFill>
          <a:blip r:embed="rId4"/>
          <a:stretch>
            <a:fillRect/>
          </a:stretch>
        </p:blipFill>
        <p:spPr>
          <a:xfrm>
            <a:off x="398896" y="1964888"/>
            <a:ext cx="4149148" cy="1542793"/>
          </a:xfrm>
          <a:prstGeom prst="rect">
            <a:avLst/>
          </a:prstGeom>
        </p:spPr>
      </p:pic>
      <p:pic>
        <p:nvPicPr>
          <p:cNvPr id="8" name="Picture 7">
            <a:extLst>
              <a:ext uri="{FF2B5EF4-FFF2-40B4-BE49-F238E27FC236}">
                <a16:creationId xmlns:a16="http://schemas.microsoft.com/office/drawing/2014/main" id="{E2892EA0-FE11-43A6-8A33-A5E0A07AC358}"/>
              </a:ext>
            </a:extLst>
          </p:cNvPr>
          <p:cNvPicPr>
            <a:picLocks noChangeAspect="1"/>
          </p:cNvPicPr>
          <p:nvPr/>
        </p:nvPicPr>
        <p:blipFill>
          <a:blip r:embed="rId5"/>
          <a:stretch>
            <a:fillRect/>
          </a:stretch>
        </p:blipFill>
        <p:spPr>
          <a:xfrm>
            <a:off x="667051" y="3966600"/>
            <a:ext cx="3709055" cy="2171154"/>
          </a:xfrm>
          <a:prstGeom prst="rect">
            <a:avLst/>
          </a:prstGeom>
        </p:spPr>
      </p:pic>
      <p:sp>
        <p:nvSpPr>
          <p:cNvPr id="26" name="Rectangle 25">
            <a:extLst>
              <a:ext uri="{FF2B5EF4-FFF2-40B4-BE49-F238E27FC236}">
                <a16:creationId xmlns:a16="http://schemas.microsoft.com/office/drawing/2014/main" id="{9DF68D81-13F1-45EE-807D-6FB55C999DB2}"/>
              </a:ext>
            </a:extLst>
          </p:cNvPr>
          <p:cNvSpPr/>
          <p:nvPr/>
        </p:nvSpPr>
        <p:spPr>
          <a:xfrm>
            <a:off x="5855098" y="852794"/>
            <a:ext cx="6096000" cy="1200329"/>
          </a:xfrm>
          <a:prstGeom prst="rect">
            <a:avLst/>
          </a:prstGeom>
        </p:spPr>
        <p:txBody>
          <a:bodyPr>
            <a:spAutoFit/>
          </a:bodyPr>
          <a:lstStyle/>
          <a:p>
            <a:pPr marL="285750" indent="-285750">
              <a:buBlip>
                <a:blip r:embed="rId3"/>
              </a:buBlip>
            </a:pPr>
            <a:r>
              <a:rPr lang="en-US" dirty="0">
                <a:solidFill>
                  <a:schemeClr val="tx1">
                    <a:lumMod val="50000"/>
                    <a:lumOff val="50000"/>
                  </a:schemeClr>
                </a:solidFill>
                <a:latin typeface="+mj-lt"/>
              </a:rPr>
              <a:t>Most errors come from pressure, there are over 90% mismeasurements, so filter clusters that contain most errors and we end up using </a:t>
            </a:r>
            <a:r>
              <a:rPr lang="en-US" b="1" dirty="0">
                <a:solidFill>
                  <a:schemeClr val="tx1">
                    <a:lumMod val="50000"/>
                    <a:lumOff val="50000"/>
                  </a:schemeClr>
                </a:solidFill>
                <a:latin typeface="+mj-lt"/>
              </a:rPr>
              <a:t>113 geo units</a:t>
            </a:r>
            <a:r>
              <a:rPr lang="en-US" dirty="0">
                <a:solidFill>
                  <a:schemeClr val="tx1">
                    <a:lumMod val="50000"/>
                    <a:lumOff val="50000"/>
                  </a:schemeClr>
                </a:solidFill>
                <a:latin typeface="+mj-lt"/>
              </a:rPr>
              <a:t> that we create time series for.</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8913" y="2028339"/>
            <a:ext cx="5764191" cy="4682856"/>
          </a:xfrm>
          <a:prstGeom prst="rect">
            <a:avLst/>
          </a:prstGeom>
        </p:spPr>
      </p:pic>
      <p:pic>
        <p:nvPicPr>
          <p:cNvPr id="9" name="Picture 8">
            <a:extLst>
              <a:ext uri="{FF2B5EF4-FFF2-40B4-BE49-F238E27FC236}">
                <a16:creationId xmlns:a16="http://schemas.microsoft.com/office/drawing/2014/main" id="{10A69F41-2694-4167-B8BD-A9CA527D167A}"/>
              </a:ext>
            </a:extLst>
          </p:cNvPr>
          <p:cNvPicPr>
            <a:picLocks noChangeAspect="1"/>
          </p:cNvPicPr>
          <p:nvPr/>
        </p:nvPicPr>
        <p:blipFill>
          <a:blip r:embed="rId3"/>
          <a:stretch>
            <a:fillRect/>
          </a:stretch>
        </p:blipFill>
        <p:spPr>
          <a:xfrm>
            <a:off x="4441303" y="5835082"/>
            <a:ext cx="1097375" cy="1091279"/>
          </a:xfrm>
          <a:prstGeom prst="rect">
            <a:avLst/>
          </a:prstGeom>
        </p:spPr>
      </p:pic>
    </p:spTree>
    <p:extLst>
      <p:ext uri="{BB962C8B-B14F-4D97-AF65-F5344CB8AC3E}">
        <p14:creationId xmlns:p14="http://schemas.microsoft.com/office/powerpoint/2010/main" val="3364893645"/>
      </p:ext>
    </p:extLst>
  </p:cSld>
  <p:clrMapOvr>
    <a:masterClrMapping/>
  </p:clrMapOvr>
  <p:transition spd="slow">
    <p:push dir="u"/>
  </p:transition>
</p:sld>
</file>

<file path=ppt/theme/theme1.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2065</TotalTime>
  <Words>1116</Words>
  <Application>Microsoft Office PowerPoint</Application>
  <PresentationFormat>Widescreen</PresentationFormat>
  <Paragraphs>149</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тема</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mariq.yolova@gmail.com</dc:creator>
  <cp:lastModifiedBy>Veronika Nacheva</cp:lastModifiedBy>
  <cp:revision>85</cp:revision>
  <dcterms:created xsi:type="dcterms:W3CDTF">2018-11-18T16:26:06Z</dcterms:created>
  <dcterms:modified xsi:type="dcterms:W3CDTF">2018-11-20T16:19:55Z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68f796-9400-4b68-a5dd-e1fad25f2364_Enabled">
    <vt:lpwstr>True</vt:lpwstr>
  </property>
  <property fmtid="{D5CDD505-2E9C-101B-9397-08002B2CF9AE}" pid="3" name="MSIP_Label_2768f796-9400-4b68-a5dd-e1fad25f2364_SiteId">
    <vt:lpwstr>2e318a00-b44f-4acd-ade2-4c9e434f9644</vt:lpwstr>
  </property>
  <property fmtid="{D5CDD505-2E9C-101B-9397-08002B2CF9AE}" pid="4" name="MSIP_Label_2768f796-9400-4b68-a5dd-e1fad25f2364_Ref">
    <vt:lpwstr>https://api.informationprotection.azure.com/api/2e318a00-b44f-4acd-ade2-4c9e434f9644</vt:lpwstr>
  </property>
  <property fmtid="{D5CDD505-2E9C-101B-9397-08002B2CF9AE}" pid="5" name="MSIP_Label_2768f796-9400-4b68-a5dd-e1fad25f2364_Owner">
    <vt:lpwstr>Veronika.Nacheva@vivacom.bg</vt:lpwstr>
  </property>
  <property fmtid="{D5CDD505-2E9C-101B-9397-08002B2CF9AE}" pid="6" name="MSIP_Label_2768f796-9400-4b68-a5dd-e1fad25f2364_SetDate">
    <vt:lpwstr>2018-11-20T12:34:54.9033175+02:00</vt:lpwstr>
  </property>
  <property fmtid="{D5CDD505-2E9C-101B-9397-08002B2CF9AE}" pid="7" name="MSIP_Label_2768f796-9400-4b68-a5dd-e1fad25f2364_Name">
    <vt:lpwstr>General</vt:lpwstr>
  </property>
  <property fmtid="{D5CDD505-2E9C-101B-9397-08002B2CF9AE}" pid="8" name="MSIP_Label_2768f796-9400-4b68-a5dd-e1fad25f2364_Application">
    <vt:lpwstr>Microsoft Azure Information Protection</vt:lpwstr>
  </property>
  <property fmtid="{D5CDD505-2E9C-101B-9397-08002B2CF9AE}" pid="9" name="MSIP_Label_2768f796-9400-4b68-a5dd-e1fad25f2364_Extended_MSFT_Method">
    <vt:lpwstr>Automatic</vt:lpwstr>
  </property>
  <property fmtid="{D5CDD505-2E9C-101B-9397-08002B2CF9AE}" pid="10" name="Sensitivity">
    <vt:lpwstr>General</vt:lpwstr>
  </property>
</Properties>
</file>